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9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60"/>
  </p:normalViewPr>
  <p:slideViewPr>
    <p:cSldViewPr>
      <p:cViewPr varScale="1">
        <p:scale>
          <a:sx n="109" d="100"/>
          <a:sy n="109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85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98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6761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077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340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751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40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14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1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5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5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6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26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17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48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26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21CB-FF47-4E68-A1F5-21510453A608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70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36712"/>
            <a:ext cx="741682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Психологические особенности развития детей  6-7 лет</a:t>
            </a:r>
            <a:endParaRPr lang="ru-RU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5373216"/>
            <a:ext cx="6192688" cy="1096899"/>
          </a:xfrm>
        </p:spPr>
        <p:txBody>
          <a:bodyPr>
            <a:normAutofit fontScale="92500" lnSpcReduction="1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Подготовила педагог-психолог МОУ «Средняя школа №3 имени Олега Васильевича Изотова»: Щеникова А.В.</a:t>
            </a:r>
          </a:p>
          <a:p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г. Ярославль, 2017 год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91264" cy="324036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000" b="1" i="1" dirty="0" smtClean="0">
                <a:solidFill>
                  <a:srgbClr val="C00000"/>
                </a:solidFill>
              </a:rPr>
              <a:t>Воспитывая своего ребенка, мы воспитываем себя»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>
                <a:solidFill>
                  <a:srgbClr val="C00000"/>
                </a:solidFill>
              </a:rPr>
              <a:t/>
            </a:r>
            <a:br>
              <a:rPr lang="ru-RU" sz="4000" b="1" i="1" dirty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                         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В.А.Сухомлинский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4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19256" cy="3024336"/>
          </a:xfrm>
        </p:spPr>
        <p:txBody>
          <a:bodyPr/>
          <a:lstStyle/>
          <a:p>
            <a:r>
              <a:rPr lang="ru-RU" sz="4000" b="1" i="1" dirty="0">
                <a:solidFill>
                  <a:srgbClr val="C00000"/>
                </a:solidFill>
              </a:rPr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04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323528" y="620688"/>
            <a:ext cx="79202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В 6-7 лет интенсивно развивается опорно-двигательная система, 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дети растут и прибавляют массу тела. Совершенствуется работа сердечно-сосудистой системы. Активно формируются лобные отделы головного мозга.</a:t>
            </a:r>
          </a:p>
          <a:p>
            <a:pPr algn="ctr">
              <a:defRPr/>
            </a:pPr>
            <a:endParaRPr lang="ru-RU" sz="2800" b="1" dirty="0" smtClean="0">
              <a:solidFill>
                <a:srgbClr val="000080"/>
              </a:solidFill>
              <a:latin typeface="Calibri"/>
            </a:endParaRPr>
          </a:p>
          <a:p>
            <a:pPr algn="ctr">
              <a:defRPr/>
            </a:pPr>
            <a:r>
              <a:rPr lang="ru-RU" sz="2800" b="1" u="sng" dirty="0" smtClean="0">
                <a:solidFill>
                  <a:srgbClr val="000080"/>
                </a:solidFill>
                <a:latin typeface="Calibri"/>
              </a:rPr>
              <a:t>Рекомендации</a:t>
            </a:r>
          </a:p>
          <a:p>
            <a:pPr algn="just"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Соблюдайте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двигательный режим ребенка, ведь потребность в движении – главная потребность возраста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 ежедневные прогулки на свежем воздухе, утренняя зарядка.</a:t>
            </a:r>
          </a:p>
          <a:p>
            <a:pPr algn="ctr"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483" y="188640"/>
            <a:ext cx="8856984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u="sng" dirty="0">
                <a:solidFill>
                  <a:srgbClr val="C00000"/>
                </a:solidFill>
              </a:rPr>
              <a:t>Преобразование познавательных процессов:</a:t>
            </a:r>
            <a:br>
              <a:rPr lang="ru-RU" sz="2800" b="1" u="sng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Формируются элементы произвольности внимания. 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Увеличивается объем памяти. 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Воображение становится богаче и оригинальнее.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Мышление – наглядно-образное, формируется логическое мышление.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Речь – расширяется словарный запас, усложняются конструкции предложения.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861048"/>
            <a:ext cx="8229600" cy="2520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000080"/>
                </a:solidFill>
                <a:latin typeface="Calibri"/>
              </a:rPr>
              <a:t>Рекомендации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ребенок выполняет дом. задания, чередуя их с игрой, отдыхом, сменой деятельности. Он способен произвольно контролировать себя только 20 минут.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1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Активно развивается познавательный интерес.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000080"/>
                </a:solidFill>
                <a:latin typeface="Calibri"/>
              </a:rPr>
              <a:t>Рекомендации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Читайте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 занимательную энциклопедическую литературу, развивайте кругозор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предлагайте задания  с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головоломками; проводите исследовательскую деятельность;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граничивайте компьютерные игры.  </a:t>
            </a:r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447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Дети данного возраста не способны к адекватной самооценке, она в основном завышенная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634969" y="2420888"/>
            <a:ext cx="6624735" cy="388843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b="1" i="1" u="sng" dirty="0" smtClean="0">
              <a:solidFill>
                <a:srgbClr val="000080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ru-RU" sz="3300" b="1" u="sng" dirty="0" smtClean="0">
                <a:solidFill>
                  <a:srgbClr val="000080"/>
                </a:solidFill>
                <a:latin typeface="Calibri"/>
              </a:rPr>
              <a:t>Рекомендации</a:t>
            </a:r>
            <a:endParaRPr lang="ru-RU" sz="3300" b="1" u="sng" dirty="0" smtClean="0">
              <a:solidFill>
                <a:srgbClr val="000080"/>
              </a:solidFill>
              <a:latin typeface="Calibri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знают о себе только то, что говорят взрослые. Важно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полученный ребенком результат, а не его личность в целом. 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надо говорить ребенку, что он «самый лучший», так как он будет требовать к себе подобного и общественного отношения. Говорите, что любите его, принимаете таким, какой он есть. За хорошее-обязательно хвалите, а плохое-анализируйте.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3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900" b="1" dirty="0" smtClean="0">
                <a:solidFill>
                  <a:srgbClr val="C00000"/>
                </a:solidFill>
              </a:rPr>
              <a:t>Развивается  способность к волевой регуляции поведения, способность подчинять свое поведение правилам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ru-RU" b="1" i="1" u="sng" dirty="0" smtClean="0">
              <a:solidFill>
                <a:srgbClr val="000080"/>
              </a:solidFill>
              <a:latin typeface="Calibri"/>
            </a:endParaRPr>
          </a:p>
          <a:p>
            <a:pPr marL="0" lvl="0" indent="0" algn="ctr">
              <a:buNone/>
            </a:pPr>
            <a:endParaRPr lang="ru-RU" b="1" i="1" u="sng" dirty="0" smtClean="0">
              <a:solidFill>
                <a:srgbClr val="000080"/>
              </a:solidFill>
              <a:latin typeface="Calibri"/>
            </a:endParaRPr>
          </a:p>
          <a:p>
            <a:pPr marL="0" lvl="0" indent="0" algn="ctr">
              <a:buNone/>
            </a:pPr>
            <a:r>
              <a:rPr lang="ru-RU" sz="2800" b="1" u="sng" dirty="0" smtClean="0">
                <a:solidFill>
                  <a:srgbClr val="000080"/>
                </a:solidFill>
                <a:latin typeface="Calibri"/>
              </a:rPr>
              <a:t>Рекомендации</a:t>
            </a:r>
          </a:p>
          <a:p>
            <a:pPr marL="0" lvl="0" indent="0" algn="just">
              <a:buNone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введите режим дня!!!</a:t>
            </a:r>
            <a:endParaRPr lang="ru-RU" sz="28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трудолюбие через домашние поручения и обязанности;</a:t>
            </a:r>
          </a:p>
          <a:p>
            <a:pPr marL="0" lv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игры с правилами.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72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900" b="1" dirty="0" smtClean="0">
                <a:solidFill>
                  <a:srgbClr val="C00000"/>
                </a:solidFill>
              </a:rPr>
              <a:t>Проявляется интерес к миру взрослых, стремление быть похожим на 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ru-RU" sz="2800" b="1" u="sng" dirty="0">
                <a:solidFill>
                  <a:srgbClr val="000080"/>
                </a:solidFill>
                <a:latin typeface="Calibri"/>
              </a:rPr>
              <a:t>Рекомендации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рассказывайте  о том, что у вас  произошло на работе, с какими людьми познакомились и т. 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Рассказывайте случаи из своей жизни;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Наделите ребенка «взрослыми» обязанностями, хвалите за их выполнение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поведение родителей является  примером поведения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b="1" i="1" dirty="0">
                <a:solidFill>
                  <a:srgbClr val="463131"/>
                </a:solidFill>
                <a:latin typeface="Calibri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5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Проявляется интерес к половой принадлежности, дети осознанно выполняют правила поведения, соответствующие гендерной роли в быту, общественных местах и т.д.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ru-RU" sz="3300" b="1" u="sng" dirty="0">
                <a:solidFill>
                  <a:srgbClr val="000080"/>
                </a:solidFill>
                <a:latin typeface="Calibri"/>
              </a:rPr>
              <a:t>Рекомендации</a:t>
            </a:r>
          </a:p>
          <a:p>
            <a:pPr marL="0" indent="0">
              <a:buNone/>
            </a:pPr>
            <a:endParaRPr lang="ru-RU" sz="2000" b="1" i="1" dirty="0" smtClean="0">
              <a:solidFill>
                <a:srgbClr val="000080"/>
              </a:solidFill>
              <a:latin typeface="Calibri"/>
            </a:endParaRPr>
          </a:p>
          <a:p>
            <a:pPr marL="0" indent="0" algn="just"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Поощряйте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любые проявления гендерного поведения  и обучайте различным способам его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 («молодец, поступил, как настоящий мужчина», («лучшая мамина помощница») Но никогда не говорите мальчику, что мужчины не плачут, и ты не должен, такая фраза ставит запрет на проявление эмоций. Станьте сами примером для ребенка, он смотрит на вас и копирует вашу модель поведения.</a:t>
            </a:r>
            <a:endParaRPr 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23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0223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Большую значимость приобретает общение детей между собой, именно в этот период зарождается детская дружба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800" b="1" u="sng" dirty="0">
                <a:solidFill>
                  <a:srgbClr val="000080"/>
                </a:solidFill>
                <a:latin typeface="Calibri"/>
              </a:rPr>
              <a:t>Рекомендации</a:t>
            </a:r>
          </a:p>
          <a:p>
            <a:pPr marL="0" lvl="0" indent="0">
              <a:buNone/>
            </a:pPr>
            <a:endParaRPr lang="ru-RU" sz="2000" b="1" i="1" dirty="0">
              <a:solidFill>
                <a:srgbClr val="000080"/>
              </a:solidFill>
              <a:latin typeface="Calibri"/>
            </a:endParaRPr>
          </a:p>
          <a:p>
            <a:pPr marL="0" lv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Проявляйте интерес к взаимоотношениям вашего ребенка с другими детьми. Обсуждайте конфликтные ситуации и т.п. Читайте добрые книжки, обсуждая затем поступки персонажей, формируйте нравственные категории.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71253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276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Преобразование познавательных процессов: Формируются элементы произвольности внимания.  Увеличивается объем памяти.  Воображение становится богаче и оригинальнее. Мышление – наглядно-образное, формируется логическое мышление. Речь – расширяется словарный запас, усложняются конструкции предложения.    </vt:lpstr>
      <vt:lpstr>Активно развивается познавательный интерес.</vt:lpstr>
      <vt:lpstr>Дети данного возраста не способны к адекватной самооценке, она в основном завышенная   </vt:lpstr>
      <vt:lpstr> Развивается  способность к волевой регуляции поведения, способность подчинять свое поведение правилам</vt:lpstr>
      <vt:lpstr> Проявляется интерес к миру взрослых, стремление быть похожим на них</vt:lpstr>
      <vt:lpstr>Проявляется интерес к половой принадлежности, дети осознанно выполняют правила поведения, соответствующие гендерной роли в быту, общественных местах и т.д.</vt:lpstr>
      <vt:lpstr>Большую значимость приобретает общение детей между собой, именно в этот период зарождается детская дружба</vt:lpstr>
      <vt:lpstr>«Воспитывая своего ребенка, мы воспитываем себя»                            В.А.Сухомлинский</vt:lpstr>
      <vt:lpstr>СПАСИБО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Maksim</cp:lastModifiedBy>
  <cp:revision>21</cp:revision>
  <dcterms:created xsi:type="dcterms:W3CDTF">2014-06-15T09:49:01Z</dcterms:created>
  <dcterms:modified xsi:type="dcterms:W3CDTF">2017-10-28T11:59:03Z</dcterms:modified>
</cp:coreProperties>
</file>