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2" r:id="rId8"/>
    <p:sldId id="263" r:id="rId9"/>
    <p:sldId id="267" r:id="rId10"/>
    <p:sldId id="274" r:id="rId11"/>
    <p:sldId id="275" r:id="rId12"/>
    <p:sldId id="276" r:id="rId13"/>
    <p:sldId id="268" r:id="rId14"/>
    <p:sldId id="271" r:id="rId15"/>
    <p:sldId id="272" r:id="rId16"/>
    <p:sldId id="273" r:id="rId17"/>
    <p:sldId id="269" r:id="rId18"/>
    <p:sldId id="270" r:id="rId19"/>
    <p:sldId id="277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B0F0"/>
    <a:srgbClr val="660033"/>
    <a:srgbClr val="990000"/>
    <a:srgbClr val="7030A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263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51E-DAE4-4742-AE38-E192DAAAEFA1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69CB-221B-46F2-A482-9A63A0524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51E-DAE4-4742-AE38-E192DAAAEFA1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69CB-221B-46F2-A482-9A63A0524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51E-DAE4-4742-AE38-E192DAAAEFA1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69CB-221B-46F2-A482-9A63A0524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51E-DAE4-4742-AE38-E192DAAAEFA1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69CB-221B-46F2-A482-9A63A0524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51E-DAE4-4742-AE38-E192DAAAEFA1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69CB-221B-46F2-A482-9A63A0524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51E-DAE4-4742-AE38-E192DAAAEFA1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69CB-221B-46F2-A482-9A63A0524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51E-DAE4-4742-AE38-E192DAAAEFA1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69CB-221B-46F2-A482-9A63A0524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51E-DAE4-4742-AE38-E192DAAAEFA1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69CB-221B-46F2-A482-9A63A0524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51E-DAE4-4742-AE38-E192DAAAEFA1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69CB-221B-46F2-A482-9A63A0524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51E-DAE4-4742-AE38-E192DAAAEFA1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69CB-221B-46F2-A482-9A63A0524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351E-DAE4-4742-AE38-E192DAAAEFA1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69CB-221B-46F2-A482-9A63A0524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A603AB"/>
            </a:gs>
            <a:gs pos="19000">
              <a:srgbClr val="00B0F0"/>
            </a:gs>
            <a:gs pos="35001">
              <a:srgbClr val="00B050"/>
            </a:gs>
            <a:gs pos="56000">
              <a:srgbClr val="FFFF00"/>
            </a:gs>
            <a:gs pos="80000">
              <a:srgbClr val="FF0000"/>
            </a:gs>
            <a:gs pos="86000">
              <a:srgbClr val="C00000"/>
            </a:gs>
            <a:gs pos="100000">
              <a:srgbClr val="A603AB"/>
            </a:gs>
          </a:gsLst>
          <a:lin ang="6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3351E-DAE4-4742-AE38-E192DAAAEFA1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869CB-221B-46F2-A482-9A63A0524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A603AB"/>
            </a:gs>
            <a:gs pos="19000">
              <a:srgbClr val="00B0F0"/>
            </a:gs>
            <a:gs pos="35001">
              <a:srgbClr val="00B050"/>
            </a:gs>
            <a:gs pos="56000">
              <a:srgbClr val="FFFF00"/>
            </a:gs>
            <a:gs pos="80000">
              <a:srgbClr val="FF0000"/>
            </a:gs>
            <a:gs pos="86000">
              <a:srgbClr val="C00000"/>
            </a:gs>
            <a:gs pos="100000">
              <a:srgbClr val="A603AB"/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632848" cy="453650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МОУ « Средняя школа №3» г. Ярославль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53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« Партерная гимнастика»</a:t>
            </a:r>
            <a:br>
              <a:rPr lang="ru-RU" sz="53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5400" b="1" i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5400" b="1" i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в 1 классе</a:t>
            </a:r>
            <a:endParaRPr lang="ru-RU" sz="53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445224"/>
            <a:ext cx="8136904" cy="115212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Учитель  хореографии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Апостолова Людмила Юрьевна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728191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990000"/>
                </a:solidFill>
              </a:rPr>
              <a:t>II этап.</a:t>
            </a:r>
            <a:r>
              <a:rPr lang="ru-RU" b="1" i="1" dirty="0" smtClean="0"/>
              <a:t> 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7704856" cy="4824536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20000"/>
              </a:lnSpc>
            </a:pPr>
            <a:r>
              <a:rPr lang="ru-RU" sz="6000" b="1" i="1" dirty="0" smtClean="0">
                <a:solidFill>
                  <a:schemeClr val="bg2"/>
                </a:solidFill>
                <a:latin typeface="Monotype Corsiva" pitchFamily="66" charset="0"/>
              </a:rPr>
              <a:t>«Актуализация знаний.»</a:t>
            </a:r>
          </a:p>
          <a:p>
            <a:pPr algn="l">
              <a:lnSpc>
                <a:spcPct val="120000"/>
              </a:lnSpc>
            </a:pPr>
            <a:r>
              <a:rPr lang="ru-RU" sz="4800" b="1" i="1" dirty="0" smtClean="0">
                <a:solidFill>
                  <a:srgbClr val="00B0F0"/>
                </a:solidFill>
              </a:rPr>
              <a:t>Цель</a:t>
            </a:r>
            <a:r>
              <a:rPr lang="ru-RU" sz="4800" b="1" i="1" dirty="0" smtClean="0">
                <a:solidFill>
                  <a:schemeClr val="tx1"/>
                </a:solidFill>
              </a:rPr>
              <a:t> </a:t>
            </a:r>
            <a:r>
              <a:rPr lang="ru-RU" sz="4800" i="1" dirty="0" smtClean="0">
                <a:solidFill>
                  <a:schemeClr val="tx1"/>
                </a:solidFill>
              </a:rPr>
              <a:t>– закрепить движения в разминке,  разогреть мышцы.</a:t>
            </a:r>
          </a:p>
          <a:p>
            <a:pPr>
              <a:lnSpc>
                <a:spcPct val="120000"/>
              </a:lnSpc>
            </a:pPr>
            <a:r>
              <a:rPr lang="ru-RU" sz="4800" b="1" i="1" dirty="0" smtClean="0">
                <a:solidFill>
                  <a:schemeClr val="tx1"/>
                </a:solidFill>
              </a:rPr>
              <a:t> </a:t>
            </a:r>
            <a:endParaRPr lang="ru-RU" sz="4800" i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772816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990000"/>
                </a:solidFill>
              </a:rPr>
              <a:t>III этап.</a:t>
            </a:r>
            <a:r>
              <a:rPr lang="ru-RU" b="1" i="1" dirty="0" smtClean="0"/>
              <a:t> 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8280920" cy="496855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sz="4000" b="1" i="1" dirty="0" smtClean="0">
                <a:solidFill>
                  <a:schemeClr val="bg2"/>
                </a:solidFill>
                <a:latin typeface="Monotype Corsiva" pitchFamily="66" charset="0"/>
              </a:rPr>
              <a:t>«Обобщающий и систематизирующий</a:t>
            </a:r>
            <a:r>
              <a:rPr lang="ru-RU" sz="4000" i="1" dirty="0" smtClean="0">
                <a:solidFill>
                  <a:schemeClr val="bg2"/>
                </a:solidFill>
                <a:latin typeface="Monotype Corsiva" pitchFamily="66" charset="0"/>
              </a:rPr>
              <a:t> .»</a:t>
            </a:r>
          </a:p>
          <a:p>
            <a:pPr algn="l">
              <a:lnSpc>
                <a:spcPct val="120000"/>
              </a:lnSpc>
            </a:pPr>
            <a:endParaRPr lang="ru-RU" sz="4000" i="1" dirty="0" smtClean="0">
              <a:solidFill>
                <a:schemeClr val="bg2"/>
              </a:solidFill>
              <a:latin typeface="Monotype Corsiva" pitchFamily="66" charset="0"/>
            </a:endParaRPr>
          </a:p>
          <a:p>
            <a:pPr algn="l">
              <a:lnSpc>
                <a:spcPct val="120000"/>
              </a:lnSpc>
            </a:pP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rgbClr val="00B0F0"/>
                </a:solidFill>
              </a:rPr>
              <a:t>Цель</a:t>
            </a:r>
            <a:r>
              <a:rPr lang="ru-RU" b="1" i="1" dirty="0" smtClean="0">
                <a:solidFill>
                  <a:schemeClr val="tx1"/>
                </a:solidFill>
              </a:rPr>
              <a:t> -</a:t>
            </a:r>
            <a:r>
              <a:rPr lang="ru-RU" i="1" dirty="0" smtClean="0">
                <a:solidFill>
                  <a:schemeClr val="tx1"/>
                </a:solidFill>
              </a:rPr>
              <a:t>Обобщить знания и умения, умение передавать характер музыки в движении. </a:t>
            </a:r>
            <a:r>
              <a:rPr lang="ru-RU" b="1" i="1" dirty="0" smtClean="0">
                <a:solidFill>
                  <a:schemeClr val="tx1"/>
                </a:solidFill>
              </a:rPr>
              <a:t>  </a:t>
            </a:r>
            <a:endParaRPr lang="ru-RU" i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656184"/>
          </a:xfrm>
        </p:spPr>
        <p:txBody>
          <a:bodyPr/>
          <a:lstStyle/>
          <a:p>
            <a:r>
              <a:rPr lang="en-US" b="1" i="1" dirty="0" smtClean="0">
                <a:solidFill>
                  <a:srgbClr val="660033"/>
                </a:solidFill>
              </a:rPr>
              <a:t>IV</a:t>
            </a:r>
            <a:r>
              <a:rPr lang="ru-RU" b="1" i="1" dirty="0" smtClean="0">
                <a:solidFill>
                  <a:srgbClr val="660033"/>
                </a:solidFill>
              </a:rPr>
              <a:t> этап.</a:t>
            </a:r>
            <a:r>
              <a:rPr lang="ru-RU" i="1" dirty="0" smtClean="0">
                <a:solidFill>
                  <a:srgbClr val="660033"/>
                </a:solidFill>
              </a:rPr>
              <a:t/>
            </a:r>
            <a:br>
              <a:rPr lang="ru-RU" i="1" dirty="0" smtClean="0">
                <a:solidFill>
                  <a:srgbClr val="660033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848872" cy="4104456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</a:pPr>
            <a:r>
              <a:rPr lang="ru-RU" sz="4000" b="1" i="1" dirty="0" smtClean="0">
                <a:solidFill>
                  <a:schemeClr val="bg2"/>
                </a:solidFill>
                <a:latin typeface="Monotype Corsiva" pitchFamily="66" charset="0"/>
              </a:rPr>
              <a:t>«Подведение итогов урока.</a:t>
            </a:r>
            <a:r>
              <a:rPr lang="ru-RU" sz="4000" i="1" dirty="0" smtClean="0">
                <a:solidFill>
                  <a:schemeClr val="bg2"/>
                </a:solidFill>
                <a:latin typeface="Monotype Corsiva" pitchFamily="66" charset="0"/>
              </a:rPr>
              <a:t>  </a:t>
            </a:r>
            <a:r>
              <a:rPr lang="ru-RU" sz="4000" b="1" i="1" dirty="0" smtClean="0">
                <a:solidFill>
                  <a:schemeClr val="bg2"/>
                </a:solidFill>
                <a:latin typeface="Monotype Corsiva" pitchFamily="66" charset="0"/>
              </a:rPr>
              <a:t>Рефлексия.»</a:t>
            </a:r>
            <a:endParaRPr lang="ru-RU" sz="4000" i="1" dirty="0" smtClean="0">
              <a:solidFill>
                <a:schemeClr val="bg2"/>
              </a:solidFill>
              <a:latin typeface="Monotype Corsiva" pitchFamily="66" charset="0"/>
            </a:endParaRPr>
          </a:p>
          <a:p>
            <a:pPr algn="l">
              <a:lnSpc>
                <a:spcPct val="120000"/>
              </a:lnSpc>
            </a:pPr>
            <a:r>
              <a:rPr lang="ru-RU" b="1" i="1" dirty="0" smtClean="0">
                <a:solidFill>
                  <a:srgbClr val="00B0F0"/>
                </a:solidFill>
              </a:rPr>
              <a:t>Цель</a:t>
            </a:r>
            <a:r>
              <a:rPr lang="ru-RU" i="1" dirty="0" smtClean="0">
                <a:solidFill>
                  <a:schemeClr val="tx1"/>
                </a:solidFill>
              </a:rPr>
              <a:t>- выявить интересные и отрицательные стороны урока.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83671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FF00"/>
                </a:solidFill>
                <a:latin typeface="Constantia" pitchFamily="18" charset="0"/>
              </a:rPr>
              <a:t>Содержание деятельности педагога</a:t>
            </a:r>
            <a:endParaRPr lang="ru-RU" sz="3200" b="1" i="1" dirty="0">
              <a:solidFill>
                <a:srgbClr val="FFFF00"/>
              </a:solidFill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692696"/>
            <a:ext cx="7776864" cy="5544616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1 этап: 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- Организует обучающихся; </a:t>
            </a:r>
          </a:p>
          <a:p>
            <a:pPr algn="l">
              <a:buFontTx/>
              <a:buChar char="-"/>
            </a:pPr>
            <a:r>
              <a:rPr lang="ru-RU" sz="3600" dirty="0" smtClean="0">
                <a:solidFill>
                  <a:schemeClr val="tx1"/>
                </a:solidFill>
              </a:rPr>
              <a:t> Проверяет готовность к уроку;</a:t>
            </a:r>
          </a:p>
          <a:p>
            <a:pPr algn="l">
              <a:buFontTx/>
              <a:buChar char="-"/>
            </a:pPr>
            <a:r>
              <a:rPr lang="ru-RU" sz="3600" dirty="0" smtClean="0">
                <a:solidFill>
                  <a:schemeClr val="tx1"/>
                </a:solidFill>
              </a:rPr>
              <a:t> Обращает внимание на форму, дисциплинированность, дружелюбность.;</a:t>
            </a:r>
          </a:p>
          <a:p>
            <a:pPr algn="l">
              <a:buFontTx/>
              <a:buChar char="-"/>
            </a:pPr>
            <a:r>
              <a:rPr lang="ru-RU" sz="3600" dirty="0" smtClean="0">
                <a:solidFill>
                  <a:schemeClr val="tx1"/>
                </a:solidFill>
              </a:rPr>
              <a:t> Проводит инструктаж, настраивает детей на работу;</a:t>
            </a:r>
          </a:p>
          <a:p>
            <a:pPr algn="l">
              <a:buFontTx/>
              <a:buChar char="-"/>
            </a:pPr>
            <a:r>
              <a:rPr lang="ru-RU" sz="3600" dirty="0" smtClean="0">
                <a:solidFill>
                  <a:schemeClr val="tx1"/>
                </a:solidFill>
              </a:rPr>
              <a:t> Объясняет тему и цель  занятия.</a:t>
            </a:r>
          </a:p>
          <a:p>
            <a:pPr algn="l"/>
            <a:endParaRPr lang="ru-RU" sz="3600" dirty="0" smtClean="0">
              <a:solidFill>
                <a:schemeClr val="tx1"/>
              </a:solidFill>
            </a:endParaRPr>
          </a:p>
          <a:p>
            <a:pPr algn="l"/>
            <a:endParaRPr lang="ru-RU" sz="1400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endParaRPr lang="ru-RU" sz="1400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ru-RU" sz="1400" dirty="0" smtClean="0">
                <a:solidFill>
                  <a:schemeClr val="tx1"/>
                </a:solidFill>
              </a:rPr>
              <a:t> </a:t>
            </a:r>
          </a:p>
          <a:p>
            <a:pPr algn="l"/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675457"/>
            <a:ext cx="7772400" cy="14401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620688"/>
            <a:ext cx="7632848" cy="5616624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rgbClr val="FF0000"/>
                </a:solidFill>
              </a:rPr>
              <a:t>2 этап: </a:t>
            </a:r>
          </a:p>
          <a:p>
            <a:pPr algn="l"/>
            <a:r>
              <a:rPr lang="ru-RU" sz="4800" dirty="0" smtClean="0">
                <a:solidFill>
                  <a:schemeClr val="tx1"/>
                </a:solidFill>
              </a:rPr>
              <a:t>- Направляет действия обучающихся;</a:t>
            </a:r>
          </a:p>
          <a:p>
            <a:pPr algn="l">
              <a:buFontTx/>
              <a:buChar char="-"/>
            </a:pPr>
            <a:r>
              <a:rPr lang="ru-RU" sz="4800" dirty="0" smtClean="0">
                <a:solidFill>
                  <a:schemeClr val="tx1"/>
                </a:solidFill>
              </a:rPr>
              <a:t> Обращает внимание на дистанцию, положение спины, рук и работу ног.</a:t>
            </a:r>
            <a:endParaRPr lang="ru-RU" sz="4800" dirty="0" smtClean="0"/>
          </a:p>
          <a:p>
            <a:pPr algn="l"/>
            <a:endParaRPr lang="ru-RU" sz="4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683568" y="-891482"/>
            <a:ext cx="7772400" cy="21602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7992888" cy="6048672"/>
          </a:xfrm>
        </p:spPr>
        <p:txBody>
          <a:bodyPr>
            <a:normAutofit lnSpcReduction="10000"/>
          </a:bodyPr>
          <a:lstStyle/>
          <a:p>
            <a:r>
              <a:rPr lang="ru-RU" sz="4000" i="1" dirty="0" smtClean="0">
                <a:solidFill>
                  <a:srgbClr val="FF0000"/>
                </a:solidFill>
              </a:rPr>
              <a:t>3 этап: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- Обращает внимание, что подготовительная часть закончена, мышцы разогреты и готовы для выполнения упражнений основного комплекса партерной гимнастики; 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 Обращает внимание на дистанцию и на место расположения обучающихся, на правильность и безопасность выполнения движений;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 Контролирует  правильное исполнение движений; 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Организует </a:t>
            </a:r>
            <a:r>
              <a:rPr lang="ru-RU" dirty="0" smtClean="0">
                <a:solidFill>
                  <a:schemeClr val="tx1"/>
                </a:solidFill>
              </a:rPr>
              <a:t> работу  в парах.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819472"/>
            <a:ext cx="7772400" cy="28803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848872" cy="5832648"/>
          </a:xfrm>
        </p:spPr>
        <p:txBody>
          <a:bodyPr>
            <a:normAutofit fontScale="77500" lnSpcReduction="20000"/>
          </a:bodyPr>
          <a:lstStyle/>
          <a:p>
            <a:r>
              <a:rPr lang="ru-RU" sz="5400" i="1" dirty="0" smtClean="0">
                <a:solidFill>
                  <a:srgbClr val="FF0000"/>
                </a:solidFill>
              </a:rPr>
              <a:t>4 этап: 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-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5200" dirty="0" smtClean="0">
                <a:solidFill>
                  <a:schemeClr val="tx1"/>
                </a:solidFill>
              </a:rPr>
              <a:t>Обращает внимание на ответы и настроения обучающихся;</a:t>
            </a:r>
          </a:p>
          <a:p>
            <a:pPr algn="l"/>
            <a:r>
              <a:rPr lang="ru-RU" sz="5200" dirty="0" smtClean="0">
                <a:solidFill>
                  <a:schemeClr val="tx1"/>
                </a:solidFill>
              </a:rPr>
              <a:t>- Дает комментарий к пройденному материалу на уроке;</a:t>
            </a:r>
          </a:p>
          <a:p>
            <a:pPr algn="l">
              <a:lnSpc>
                <a:spcPct val="120000"/>
              </a:lnSpc>
            </a:pPr>
            <a:r>
              <a:rPr lang="ru-RU" sz="5200" dirty="0" smtClean="0">
                <a:solidFill>
                  <a:schemeClr val="tx1"/>
                </a:solidFill>
              </a:rPr>
              <a:t>- Поощряет деятельность обучающихся;</a:t>
            </a:r>
          </a:p>
          <a:p>
            <a:pPr algn="l">
              <a:lnSpc>
                <a:spcPct val="120000"/>
              </a:lnSpc>
            </a:pPr>
            <a:r>
              <a:rPr lang="ru-RU" sz="5200" dirty="0" smtClean="0">
                <a:solidFill>
                  <a:schemeClr val="tx1"/>
                </a:solidFill>
              </a:rPr>
              <a:t>- Подводит  итог занятия.</a:t>
            </a:r>
          </a:p>
          <a:p>
            <a:pPr algn="l">
              <a:lnSpc>
                <a:spcPct val="120000"/>
              </a:lnSpc>
            </a:pPr>
            <a:r>
              <a:rPr lang="ru-RU" sz="5200" dirty="0" smtClean="0">
                <a:solidFill>
                  <a:schemeClr val="tx1"/>
                </a:solidFill>
              </a:rPr>
              <a:t> </a:t>
            </a:r>
            <a:endParaRPr lang="ru-RU" sz="5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936104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chemeClr val="bg2">
                    <a:lumMod val="90000"/>
                  </a:schemeClr>
                </a:solidFill>
                <a:latin typeface="Constantia" pitchFamily="18" charset="0"/>
              </a:rPr>
              <a:t>Содержание деятельности обучающихся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268760"/>
            <a:ext cx="8136904" cy="5112568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000" b="1" i="1" dirty="0" smtClean="0">
                <a:solidFill>
                  <a:srgbClr val="C00000"/>
                </a:solidFill>
              </a:rPr>
              <a:t>Организационный этап: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-  Вход  детей в класс под музыку.  Поклон.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- Знакомство с темой и целью урока.</a:t>
            </a:r>
          </a:p>
          <a:p>
            <a:pPr algn="l"/>
            <a:r>
              <a:rPr lang="ru-RU" sz="2000" b="1" i="1" dirty="0" smtClean="0">
                <a:solidFill>
                  <a:srgbClr val="CC0000"/>
                </a:solidFill>
              </a:rPr>
              <a:t>Подготовительный этап: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- Общая  разминка по кругу.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- Разминка на середине класса.</a:t>
            </a:r>
          </a:p>
          <a:p>
            <a:pPr algn="l"/>
            <a:r>
              <a:rPr lang="ru-RU" sz="2000" b="1" i="1" dirty="0" smtClean="0">
                <a:solidFill>
                  <a:srgbClr val="CC0000"/>
                </a:solidFill>
              </a:rPr>
              <a:t>Основной этап:</a:t>
            </a:r>
            <a:endParaRPr lang="ru-RU" sz="2000" i="1" dirty="0" smtClean="0">
              <a:solidFill>
                <a:srgbClr val="CC0000"/>
              </a:solidFill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- Обучающиеся берут коврики и становятся на места в линии, садятся на коврики и выполняют комплекс партерной гимнастики.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Партерный экзерсис.</a:t>
            </a:r>
          </a:p>
          <a:p>
            <a:pPr algn="l"/>
            <a:r>
              <a:rPr lang="ru-RU" sz="2000" b="1" i="1" dirty="0" smtClean="0">
                <a:solidFill>
                  <a:srgbClr val="CC0000"/>
                </a:solidFill>
              </a:rPr>
              <a:t>Заключительный этап.</a:t>
            </a:r>
            <a:endParaRPr lang="ru-RU" sz="2000" i="1" dirty="0" smtClean="0">
              <a:solidFill>
                <a:srgbClr val="CC0000"/>
              </a:solidFill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- Основное построение для выхода детей из класса. 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- Поклон. 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- Рефлексия.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- Выход детей из танцевального класса под музыкальное сопровождение.</a:t>
            </a:r>
          </a:p>
          <a:p>
            <a:pPr algn="l"/>
            <a:endParaRPr lang="ru-RU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0872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bg2">
                    <a:lumMod val="75000"/>
                  </a:schemeClr>
                </a:solidFill>
                <a:latin typeface="Constantia" pitchFamily="18" charset="0"/>
              </a:rPr>
              <a:t>Ожидаемый результат:</a:t>
            </a:r>
            <a:endParaRPr lang="ru-RU" sz="3600" b="1" i="1" dirty="0">
              <a:solidFill>
                <a:schemeClr val="bg2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836712"/>
            <a:ext cx="8064896" cy="6021288"/>
          </a:xfrm>
        </p:spPr>
        <p:txBody>
          <a:bodyPr>
            <a:normAutofit fontScale="92500"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- Организация внимания.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- Эмоциональный настрой на восприятие, готовность к занятию.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 - Разогрев мышечного аппарата.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 - Совершенствование навыков при выполнении упражнений по кругу и на середине класса.</a:t>
            </a:r>
            <a:endParaRPr lang="ru-RU" sz="2400" dirty="0" smtClean="0"/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- Умение работать в парах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и по одному.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 - Формирование правильной осанки, совершенствование техники исполнения партерного экзерсиса.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 - Развитие координации, гибкости, пластики.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 - Умение работать в коллективе (синхронность).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- Формирование навыков выразительности и пластики. 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 - Формирование волевых качеств.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 - Создание ситуации успеха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- Мотивация на обучение. </a:t>
            </a:r>
          </a:p>
          <a:p>
            <a:r>
              <a:rPr lang="ru-RU" sz="1400" dirty="0" smtClean="0"/>
              <a:t> 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80119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>
                <a:solidFill>
                  <a:schemeClr val="bg2">
                    <a:lumMod val="90000"/>
                  </a:schemeClr>
                </a:solidFill>
                <a:latin typeface="Constantia" pitchFamily="18" charset="0"/>
              </a:rPr>
              <a:t>Комплекс упражнений партерной гимнастики: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90000"/>
                  </a:schemeClr>
                </a:solidFill>
              </a:rPr>
            </a:br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980728"/>
            <a:ext cx="7992888" cy="5256584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20000"/>
              </a:lnSpc>
            </a:pPr>
            <a:r>
              <a:rPr lang="ru-RU" b="1" i="1" dirty="0" smtClean="0">
                <a:solidFill>
                  <a:schemeClr val="tx1"/>
                </a:solidFill>
              </a:rPr>
              <a:t>1. Упражнение на осанку. </a:t>
            </a:r>
            <a:endParaRPr lang="ru-RU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- </a:t>
            </a:r>
            <a:r>
              <a:rPr lang="ru-RU" dirty="0" smtClean="0">
                <a:solidFill>
                  <a:schemeClr val="tx1"/>
                </a:solidFill>
              </a:rPr>
              <a:t>«Солнышко»- в положении сидя, ноги вытянуты в 6 поз, руки через стороны поднимаем наверх – тянемся к «солнышку», опускаем, спина прямая.</a:t>
            </a:r>
          </a:p>
          <a:p>
            <a:pPr algn="l">
              <a:lnSpc>
                <a:spcPct val="120000"/>
              </a:lnSpc>
            </a:pPr>
            <a:r>
              <a:rPr lang="ru-RU" b="1" i="1" dirty="0" smtClean="0">
                <a:solidFill>
                  <a:schemeClr val="tx1"/>
                </a:solidFill>
              </a:rPr>
              <a:t>2.Упражнение для укрепления мышц  спины и брюшного пресса, эластичность подколенной связки.</a:t>
            </a:r>
            <a:endParaRPr lang="ru-RU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</a:rPr>
              <a:t>- «Складочка»</a:t>
            </a:r>
            <a:r>
              <a:rPr lang="ru-RU" i="1" dirty="0" smtClean="0">
                <a:solidFill>
                  <a:schemeClr val="tx1"/>
                </a:solidFill>
              </a:rPr>
              <a:t> – </a:t>
            </a:r>
            <a:r>
              <a:rPr lang="ru-RU" dirty="0" smtClean="0">
                <a:solidFill>
                  <a:schemeClr val="tx1"/>
                </a:solidFill>
              </a:rPr>
              <a:t>в положении сидя, ноги вытянуты в 6 поз, наклон корпуса вперед, руками стараемся достать до носков, подбородок тянуть вперед. </a:t>
            </a:r>
          </a:p>
          <a:p>
            <a:pPr algn="l">
              <a:lnSpc>
                <a:spcPct val="120000"/>
              </a:lnSpc>
            </a:pPr>
            <a:r>
              <a:rPr lang="ru-RU" b="1" i="1" dirty="0" smtClean="0">
                <a:solidFill>
                  <a:schemeClr val="tx1"/>
                </a:solidFill>
              </a:rPr>
              <a:t>3. Упражнение на растягивание ахилловых сухожилий, эластичность мышц голени и стопы, подвижность стопы и голеностопного сустава.</a:t>
            </a:r>
            <a:endParaRPr lang="ru-RU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</a:rPr>
              <a:t>- в положении сидя, ноги вытянуты в 6 поз., руки на поясе, «утюжки» с разворотом через 1 поз. ног к себе и от себя. </a:t>
            </a:r>
          </a:p>
          <a:p>
            <a:pPr algn="l">
              <a:lnSpc>
                <a:spcPct val="120000"/>
              </a:lnSpc>
            </a:pPr>
            <a:r>
              <a:rPr lang="ru-RU" b="1" i="1" dirty="0" smtClean="0">
                <a:solidFill>
                  <a:schemeClr val="tx1"/>
                </a:solidFill>
              </a:rPr>
              <a:t>4. Упражнение  на развитие </a:t>
            </a:r>
            <a:r>
              <a:rPr lang="ru-RU" b="1" i="1" dirty="0" err="1" smtClean="0">
                <a:solidFill>
                  <a:schemeClr val="tx1"/>
                </a:solidFill>
              </a:rPr>
              <a:t>выворотности</a:t>
            </a:r>
            <a:r>
              <a:rPr lang="ru-RU" b="1" i="1" dirty="0" smtClean="0">
                <a:solidFill>
                  <a:schemeClr val="tx1"/>
                </a:solidFill>
              </a:rPr>
              <a:t> стоп  и эластичности связок. </a:t>
            </a:r>
            <a:endParaRPr lang="ru-RU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</a:rPr>
              <a:t>- в положении сидя, с фиксированным положением развести руками стопы из 6 поз. в 1 поз., сложить стопы, вытянуть ноги.</a:t>
            </a:r>
          </a:p>
          <a:p>
            <a:pPr algn="l"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</a:rPr>
              <a:t>- «Бабочка» -</a:t>
            </a:r>
            <a:r>
              <a:rPr lang="ru-RU" i="1" dirty="0" smtClean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в положении сидя, стопы на полу подтянуты к себе, колени раскрыть в стороны, руки на коленях. Стараемся коленями достать до пола «развернуть у бабочки крылья».</a:t>
            </a:r>
          </a:p>
          <a:p>
            <a:pPr algn="l">
              <a:lnSpc>
                <a:spcPct val="120000"/>
              </a:lnSpc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819472"/>
            <a:ext cx="7772400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620688"/>
            <a:ext cx="7992888" cy="5760640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20000"/>
              </a:lnSpc>
            </a:pPr>
            <a:r>
              <a:rPr lang="ru-RU" sz="5700" b="1" dirty="0" smtClean="0">
                <a:solidFill>
                  <a:schemeClr val="bg2"/>
                </a:solidFill>
                <a:latin typeface="Monotype Corsiva" pitchFamily="66" charset="0"/>
              </a:rPr>
              <a:t>Партерная гимнастика </a:t>
            </a:r>
            <a:r>
              <a:rPr lang="ru-RU" sz="3000" i="1" dirty="0" smtClean="0">
                <a:solidFill>
                  <a:schemeClr val="tx1"/>
                </a:solidFill>
              </a:rPr>
              <a:t>– </a:t>
            </a:r>
            <a:r>
              <a:rPr lang="ru-RU" sz="3600" i="1" dirty="0" smtClean="0">
                <a:solidFill>
                  <a:schemeClr val="tx1"/>
                </a:solidFill>
              </a:rPr>
              <a:t>это система специально подобранных физических упражнений, основной отличительной чертой является то, что они проводятся «на земле», то есть различные упражнения в положении сидя, лежа, на боку, из различных упоров. В основном упражнения в партере выполняются с большой амплитудой движений, однако для увеличения интенсивности их воздействия можно использовать упражнения малой амплитуды. Упражнения могут быть как активные, так и пассивные, статические и динамические, комбинированные и т.п.. Комплексы "партерной" гимнастики используются и в учебном процессе по физическому воспитанию для школьников.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891481"/>
            <a:ext cx="7772400" cy="28803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20688"/>
            <a:ext cx="7992888" cy="590465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7200" b="1" i="1" dirty="0" smtClean="0">
                <a:solidFill>
                  <a:schemeClr val="tx1"/>
                </a:solidFill>
              </a:rPr>
              <a:t>5. Упражнение  на развитие танцевального шага и укрепление мышц бедра.</a:t>
            </a:r>
            <a:endParaRPr lang="ru-RU" sz="7200" dirty="0" smtClean="0">
              <a:solidFill>
                <a:schemeClr val="tx1"/>
              </a:solidFill>
            </a:endParaRPr>
          </a:p>
          <a:p>
            <a:pPr algn="l"/>
            <a:r>
              <a:rPr lang="ru-RU" sz="7200" dirty="0" smtClean="0">
                <a:solidFill>
                  <a:schemeClr val="tx1"/>
                </a:solidFill>
              </a:rPr>
              <a:t> - в положении лёжа на спине, руки раскрыты в стороны ладонями в пол, ноги в 1 поз.,  колени и стопы вытянуты, медленное поднимание ноги на 90*.</a:t>
            </a:r>
          </a:p>
          <a:p>
            <a:pPr algn="l"/>
            <a:r>
              <a:rPr lang="ru-RU" sz="7200" dirty="0" smtClean="0">
                <a:solidFill>
                  <a:schemeClr val="tx1"/>
                </a:solidFill>
              </a:rPr>
              <a:t>- в положении лёжа на спине, руки раскрыты в стороны ладонями в пол, ноги в 1 поз.,  колени и стопы вытянуты, махи ногами на 90*.</a:t>
            </a:r>
          </a:p>
          <a:p>
            <a:pPr algn="l"/>
            <a:r>
              <a:rPr lang="ru-RU" sz="7200" b="1" i="1" dirty="0" smtClean="0">
                <a:solidFill>
                  <a:schemeClr val="tx1"/>
                </a:solidFill>
              </a:rPr>
              <a:t>6. Упражнение для укрепления спины и мышц брюшного пресса.</a:t>
            </a:r>
            <a:endParaRPr lang="ru-RU" sz="7200" dirty="0" smtClean="0">
              <a:solidFill>
                <a:schemeClr val="tx1"/>
              </a:solidFill>
            </a:endParaRPr>
          </a:p>
          <a:p>
            <a:pPr algn="l"/>
            <a:r>
              <a:rPr lang="ru-RU" sz="7200" dirty="0" smtClean="0">
                <a:solidFill>
                  <a:schemeClr val="tx1"/>
                </a:solidFill>
              </a:rPr>
              <a:t>- «Березка» - стойка на лопатках с поддержкой под спину.</a:t>
            </a:r>
          </a:p>
          <a:p>
            <a:pPr algn="l"/>
            <a:r>
              <a:rPr lang="ru-RU" sz="7200" b="1" i="1" dirty="0" smtClean="0">
                <a:solidFill>
                  <a:schemeClr val="tx1"/>
                </a:solidFill>
              </a:rPr>
              <a:t>7.Упражнение на подвижность тазобедренного сустава.</a:t>
            </a:r>
            <a:endParaRPr lang="ru-RU" sz="7200" dirty="0" smtClean="0">
              <a:solidFill>
                <a:schemeClr val="tx1"/>
              </a:solidFill>
            </a:endParaRPr>
          </a:p>
          <a:p>
            <a:pPr algn="l"/>
            <a:r>
              <a:rPr lang="ru-RU" sz="7200" dirty="0" smtClean="0">
                <a:solidFill>
                  <a:schemeClr val="tx1"/>
                </a:solidFill>
              </a:rPr>
              <a:t>- «Паровозик»- в положении сидя, поочередное движение на бедрах вперед и обратно, руками изображаем движение колес.</a:t>
            </a:r>
          </a:p>
          <a:p>
            <a:pPr algn="l"/>
            <a:r>
              <a:rPr lang="ru-RU" sz="7200" dirty="0" smtClean="0">
                <a:solidFill>
                  <a:schemeClr val="tx1"/>
                </a:solidFill>
              </a:rPr>
              <a:t>- «Велосипед" - в положении лежа на животе, руки под подбородком, поочередное сгибание ног с вытянутым носком, с  носком на себя.</a:t>
            </a:r>
          </a:p>
          <a:p>
            <a:pPr algn="l"/>
            <a:r>
              <a:rPr lang="ru-RU" sz="7200" b="1" i="1" dirty="0" smtClean="0">
                <a:solidFill>
                  <a:schemeClr val="tx1"/>
                </a:solidFill>
              </a:rPr>
              <a:t>8. Упражнения на гибкость плечевого, поясничного суставов, а также крестцового отдела позвоночника</a:t>
            </a:r>
            <a:r>
              <a:rPr lang="ru-RU" sz="7200" dirty="0" smtClean="0">
                <a:solidFill>
                  <a:schemeClr val="tx1"/>
                </a:solidFill>
              </a:rPr>
              <a:t>. </a:t>
            </a:r>
          </a:p>
          <a:p>
            <a:pPr algn="l"/>
            <a:r>
              <a:rPr lang="ru-RU" sz="7200" dirty="0" smtClean="0">
                <a:solidFill>
                  <a:schemeClr val="tx1"/>
                </a:solidFill>
              </a:rPr>
              <a:t> -«Лодочка»</a:t>
            </a:r>
            <a:r>
              <a:rPr lang="ru-RU" sz="7200" i="1" dirty="0" smtClean="0">
                <a:solidFill>
                  <a:schemeClr val="tx1"/>
                </a:solidFill>
              </a:rPr>
              <a:t> –</a:t>
            </a:r>
            <a:r>
              <a:rPr lang="ru-RU" sz="7200" dirty="0" smtClean="0">
                <a:solidFill>
                  <a:schemeClr val="tx1"/>
                </a:solidFill>
              </a:rPr>
              <a:t> в положении лежа на животе, ноги прямые, руки вытянуты вперед. Поднять руки и ноги от пола, перекаты на животе вперед и обратно.</a:t>
            </a:r>
          </a:p>
          <a:p>
            <a:pPr algn="l"/>
            <a:r>
              <a:rPr lang="ru-RU" sz="7200" dirty="0" smtClean="0">
                <a:solidFill>
                  <a:schemeClr val="tx1"/>
                </a:solidFill>
              </a:rPr>
              <a:t>- «Корзиночка» – в положении лежа на животе, опереться впереди на руки, прогнуть корпус назад так, чтобы достать головой носки согнутых назад ног. Зафиксировать это положение, вернуться в исходное положение.</a:t>
            </a:r>
          </a:p>
          <a:p>
            <a:pPr algn="l"/>
            <a:r>
              <a:rPr lang="ru-RU" sz="7200" dirty="0" smtClean="0">
                <a:solidFill>
                  <a:schemeClr val="tx1"/>
                </a:solidFill>
              </a:rPr>
              <a:t>-«Коробочка» (Парусник) - в положении лежа на животе, взяться руками за стопы. Сильно прогнуться, подняв бедра и туловище вверх.</a:t>
            </a:r>
          </a:p>
          <a:p>
            <a:pPr algn="l"/>
            <a:r>
              <a:rPr lang="ru-RU" sz="72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sz="7200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ru-RU" sz="7200" dirty="0" smtClean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6192688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                  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66003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План урока.</a:t>
            </a:r>
            <a:b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66003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Тема урока.</a:t>
            </a:r>
            <a:br>
              <a:rPr lang="ru-RU" sz="2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Цель урока.</a:t>
            </a:r>
            <a:br>
              <a:rPr lang="ru-RU" sz="2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Задачи урока.</a:t>
            </a:r>
            <a:br>
              <a:rPr lang="ru-RU" sz="2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Планируемые образовательные результаты.</a:t>
            </a:r>
            <a:br>
              <a:rPr lang="ru-RU" sz="2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5. Ход урока.</a:t>
            </a:r>
            <a:br>
              <a:rPr lang="ru-RU" sz="2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6. Педагогические технологии</a:t>
            </a:r>
            <a:r>
              <a:rPr lang="ru-RU" sz="2700" b="1" i="1" u="sng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</a:t>
            </a:r>
            <a:r>
              <a:rPr lang="ru-RU" sz="27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здоровьесберегающие</a:t>
            </a:r>
            <a:r>
              <a:rPr lang="ru-RU" sz="2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технологии; личностно-ориентированная технология с дифференцированным подходом;  технология развивающего обучения; игровая технология.</a:t>
            </a:r>
            <a:br>
              <a:rPr lang="ru-RU" sz="2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7. Тип урока: комбинированный.</a:t>
            </a:r>
            <a:br>
              <a:rPr lang="ru-RU" sz="2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8. Оборудование:  музыкальный центр, аудиокассеты, гимнастические коврики.</a:t>
            </a:r>
            <a:br>
              <a:rPr lang="ru-RU" sz="2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27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 </a:t>
            </a:r>
          </a:p>
          <a:p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44016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u="sng" dirty="0" smtClean="0">
                <a:solidFill>
                  <a:srgbClr val="660033"/>
                </a:solidFill>
              </a:rPr>
              <a:t>Тема урока :</a:t>
            </a:r>
            <a:r>
              <a:rPr lang="ru-RU" dirty="0" smtClean="0">
                <a:solidFill>
                  <a:srgbClr val="660033"/>
                </a:solidFill>
              </a:rPr>
              <a:t>  </a:t>
            </a:r>
            <a:r>
              <a:rPr lang="ru-RU" dirty="0" smtClean="0"/>
              <a:t>Партерная гимнастика.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>
              <a:buNone/>
            </a:pPr>
            <a:r>
              <a:rPr lang="ru-RU" b="1" i="1" u="sng" dirty="0" smtClean="0">
                <a:solidFill>
                  <a:srgbClr val="660033"/>
                </a:solidFill>
              </a:rPr>
              <a:t>Цель урока </a:t>
            </a:r>
            <a:r>
              <a:rPr lang="ru-RU" dirty="0" smtClean="0"/>
              <a:t>– формирование правильной осанки, </a:t>
            </a:r>
            <a:r>
              <a:rPr lang="ru-RU" dirty="0" err="1" smtClean="0"/>
              <a:t>выворотности</a:t>
            </a:r>
            <a:r>
              <a:rPr lang="ru-RU" dirty="0" smtClean="0"/>
              <a:t> ног, гибкости, мышечной силы, выносливости, пластики, воображения  и умения воплощать музыкально-двигательный образ.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ru-RU" sz="2800" b="1" i="1" u="sng" dirty="0" smtClean="0">
                <a:solidFill>
                  <a:srgbClr val="7030A0"/>
                </a:solidFill>
              </a:rPr>
              <a:t>Задачи урока: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1662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b="1" i="1" u="sng" dirty="0" smtClean="0">
                <a:solidFill>
                  <a:srgbClr val="660033"/>
                </a:solidFill>
              </a:rPr>
              <a:t>Образовательные:</a:t>
            </a:r>
            <a:endParaRPr lang="ru-RU" sz="2000" b="1" dirty="0" smtClean="0">
              <a:solidFill>
                <a:srgbClr val="660033"/>
              </a:solidFill>
            </a:endParaRPr>
          </a:p>
          <a:p>
            <a:pPr>
              <a:buNone/>
            </a:pPr>
            <a:r>
              <a:rPr lang="ru-RU" sz="1600" dirty="0" smtClean="0"/>
              <a:t>- закрепление знаний, умений и навыков, полученных на предыдущих занятиях; </a:t>
            </a:r>
          </a:p>
          <a:p>
            <a:pPr>
              <a:buNone/>
            </a:pPr>
            <a:r>
              <a:rPr lang="ru-RU" sz="1600" dirty="0" smtClean="0"/>
              <a:t>- развитие осмысленного исполнения движений; </a:t>
            </a:r>
          </a:p>
          <a:p>
            <a:pPr>
              <a:buNone/>
            </a:pPr>
            <a:r>
              <a:rPr lang="ru-RU" sz="1600" dirty="0" smtClean="0"/>
              <a:t>- развитие познавательных интересов и творческого потенциала обучающихся.</a:t>
            </a:r>
          </a:p>
          <a:p>
            <a:pPr>
              <a:buNone/>
            </a:pPr>
            <a:endParaRPr lang="ru-RU" sz="1600" dirty="0" smtClean="0"/>
          </a:p>
          <a:p>
            <a:pPr>
              <a:buFont typeface="Wingdings" pitchFamily="2" charset="2"/>
              <a:buChar char="v"/>
            </a:pPr>
            <a:r>
              <a:rPr lang="ru-RU" sz="2000" b="1" i="1" u="sng" dirty="0" smtClean="0">
                <a:solidFill>
                  <a:srgbClr val="660033"/>
                </a:solidFill>
              </a:rPr>
              <a:t>Развивающие:</a:t>
            </a:r>
            <a:endParaRPr lang="ru-RU" sz="2000" b="1" dirty="0" smtClean="0">
              <a:solidFill>
                <a:srgbClr val="660033"/>
              </a:solidFill>
            </a:endParaRPr>
          </a:p>
          <a:p>
            <a:pPr>
              <a:buNone/>
            </a:pPr>
            <a:r>
              <a:rPr lang="ru-RU" sz="1600" dirty="0" smtClean="0"/>
              <a:t>- развитие гибкости, эластичности мышц, </a:t>
            </a:r>
            <a:r>
              <a:rPr lang="ru-RU" sz="1600" dirty="0" err="1" smtClean="0"/>
              <a:t>выворотности</a:t>
            </a:r>
            <a:r>
              <a:rPr lang="ru-RU" sz="1600" dirty="0" smtClean="0"/>
              <a:t> ног, подвижности суставов;</a:t>
            </a:r>
          </a:p>
          <a:p>
            <a:pPr>
              <a:buNone/>
            </a:pPr>
            <a:r>
              <a:rPr lang="ru-RU" sz="1600" dirty="0" smtClean="0"/>
              <a:t>- укрепление опорно-двигательного аппарата; </a:t>
            </a:r>
          </a:p>
          <a:p>
            <a:pPr>
              <a:buNone/>
            </a:pPr>
            <a:r>
              <a:rPr lang="ru-RU" sz="1600" dirty="0" smtClean="0"/>
              <a:t>-развитие выносливости и постановки дыхания;</a:t>
            </a:r>
          </a:p>
          <a:p>
            <a:pPr>
              <a:buNone/>
            </a:pPr>
            <a:r>
              <a:rPr lang="ru-RU" sz="1600" dirty="0" smtClean="0"/>
              <a:t>- развитие координации движений; </a:t>
            </a:r>
          </a:p>
          <a:p>
            <a:pPr>
              <a:buNone/>
            </a:pPr>
            <a:r>
              <a:rPr lang="ru-RU" sz="1600" dirty="0" smtClean="0"/>
              <a:t>- развитие навыков пластичности, выразительности, воображения и грациозности.</a:t>
            </a:r>
          </a:p>
          <a:p>
            <a:pPr>
              <a:buNone/>
            </a:pPr>
            <a:r>
              <a:rPr lang="ru-RU" sz="1600" dirty="0" smtClean="0"/>
              <a:t> </a:t>
            </a:r>
          </a:p>
          <a:p>
            <a:pPr>
              <a:buFont typeface="Wingdings" pitchFamily="2" charset="2"/>
              <a:buChar char="v"/>
            </a:pPr>
            <a:r>
              <a:rPr lang="ru-RU" sz="2000" b="1" i="1" u="sng" dirty="0" smtClean="0">
                <a:solidFill>
                  <a:srgbClr val="660033"/>
                </a:solidFill>
              </a:rPr>
              <a:t>Воспитательные:</a:t>
            </a:r>
            <a:endParaRPr lang="ru-RU" sz="2000" b="1" dirty="0" smtClean="0">
              <a:solidFill>
                <a:srgbClr val="660033"/>
              </a:solidFill>
            </a:endParaRPr>
          </a:p>
          <a:p>
            <a:pPr>
              <a:buNone/>
            </a:pPr>
            <a:r>
              <a:rPr lang="ru-RU" sz="1600" dirty="0" smtClean="0"/>
              <a:t>-  воспитание умения творчески взаимодействовать на занятиях с педагогом;</a:t>
            </a:r>
          </a:p>
          <a:p>
            <a:pPr>
              <a:buNone/>
            </a:pPr>
            <a:r>
              <a:rPr lang="ru-RU" sz="1600" dirty="0" smtClean="0"/>
              <a:t>-  воспитание умения творчески взаимодействовать в парах;</a:t>
            </a:r>
          </a:p>
          <a:p>
            <a:pPr>
              <a:buNone/>
            </a:pPr>
            <a:r>
              <a:rPr lang="ru-RU" sz="1600" dirty="0" smtClean="0"/>
              <a:t>-  формирование чувства ответственности; </a:t>
            </a:r>
          </a:p>
          <a:p>
            <a:pPr>
              <a:buNone/>
            </a:pPr>
            <a:r>
              <a:rPr lang="ru-RU" sz="1600" dirty="0" smtClean="0"/>
              <a:t>-  воспитание умения эмоционального выражения, раскрепощения и творчества в движениях.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152127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Sylfaen" pitchFamily="18" charset="0"/>
              </a:rPr>
              <a:t>Планируемые образовательные результаты</a:t>
            </a:r>
            <a:endParaRPr lang="ru-RU" sz="3200" b="1" i="1" dirty="0">
              <a:solidFill>
                <a:srgbClr val="C00000"/>
              </a:solidFill>
              <a:latin typeface="Sylfae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064896" cy="453650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4100" b="1" i="1" dirty="0" smtClean="0">
                <a:solidFill>
                  <a:srgbClr val="FFFF00"/>
                </a:solidFill>
              </a:rPr>
              <a:t>Предметные УУД:</a:t>
            </a:r>
          </a:p>
          <a:p>
            <a:pPr algn="l"/>
            <a:r>
              <a:rPr lang="ru-RU" dirty="0" smtClean="0">
                <a:solidFill>
                  <a:srgbClr val="C00000"/>
                </a:solidFill>
              </a:rPr>
              <a:t>1. Знать хореографические термины;</a:t>
            </a:r>
          </a:p>
          <a:p>
            <a:pPr algn="l"/>
            <a:r>
              <a:rPr lang="ru-RU" dirty="0" smtClean="0">
                <a:solidFill>
                  <a:srgbClr val="C00000"/>
                </a:solidFill>
              </a:rPr>
              <a:t>2. Ритмично двигаться под музыку шагом и бегом;</a:t>
            </a:r>
          </a:p>
          <a:p>
            <a:pPr algn="l"/>
            <a:r>
              <a:rPr lang="ru-RU" dirty="0" smtClean="0">
                <a:solidFill>
                  <a:srgbClr val="C00000"/>
                </a:solidFill>
              </a:rPr>
              <a:t>3. Ориентироваться  в пространстве класса и относительно друг друга (осуществлять перестроения); </a:t>
            </a:r>
          </a:p>
          <a:p>
            <a:pPr algn="l"/>
            <a:r>
              <a:rPr lang="ru-RU" dirty="0" smtClean="0">
                <a:solidFill>
                  <a:srgbClr val="C00000"/>
                </a:solidFill>
              </a:rPr>
              <a:t>4. Уметь синхронно выполнять гимнастические и хореографические упражнения;  </a:t>
            </a:r>
          </a:p>
          <a:p>
            <a:pPr algn="l"/>
            <a:r>
              <a:rPr lang="ru-RU" dirty="0" smtClean="0">
                <a:solidFill>
                  <a:srgbClr val="C00000"/>
                </a:solidFill>
              </a:rPr>
              <a:t>5. Владеть корпусом во время исполнения движений; </a:t>
            </a:r>
          </a:p>
          <a:p>
            <a:pPr algn="l"/>
            <a:r>
              <a:rPr lang="ru-RU" dirty="0" smtClean="0">
                <a:solidFill>
                  <a:srgbClr val="C00000"/>
                </a:solidFill>
              </a:rPr>
              <a:t>6. Уметь координировать свои движения; </a:t>
            </a:r>
          </a:p>
          <a:p>
            <a:pPr algn="l"/>
            <a:r>
              <a:rPr lang="ru-RU" dirty="0" smtClean="0">
                <a:solidFill>
                  <a:srgbClr val="C00000"/>
                </a:solidFill>
              </a:rPr>
              <a:t>7. Уметь работать по одному и в парах; </a:t>
            </a:r>
          </a:p>
          <a:p>
            <a:pPr algn="l"/>
            <a:r>
              <a:rPr lang="ru-RU" dirty="0" smtClean="0">
                <a:solidFill>
                  <a:srgbClr val="C00000"/>
                </a:solidFill>
              </a:rPr>
              <a:t>8. Выполнять  простейшие  подражательные движения; </a:t>
            </a:r>
          </a:p>
          <a:p>
            <a:pPr algn="l"/>
            <a:r>
              <a:rPr lang="ru-RU" dirty="0" smtClean="0">
                <a:solidFill>
                  <a:srgbClr val="C00000"/>
                </a:solidFill>
              </a:rPr>
              <a:t>исполнять  простейшие элементы танца. 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080120"/>
          </a:xfrm>
        </p:spPr>
        <p:txBody>
          <a:bodyPr>
            <a:normAutofit/>
          </a:bodyPr>
          <a:lstStyle/>
          <a:p>
            <a:pPr algn="l"/>
            <a:r>
              <a:rPr lang="ru-RU" sz="3200" b="1" i="1" dirty="0" err="1" smtClean="0">
                <a:solidFill>
                  <a:srgbClr val="FFFF00"/>
                </a:solidFill>
              </a:rPr>
              <a:t>Метапредметные</a:t>
            </a:r>
            <a:r>
              <a:rPr lang="ru-RU" sz="3200" b="1" i="1" dirty="0" smtClean="0">
                <a:solidFill>
                  <a:srgbClr val="FFFF00"/>
                </a:solidFill>
              </a:rPr>
              <a:t> УУД:</a:t>
            </a:r>
            <a:r>
              <a:rPr lang="ru-RU" sz="3200" b="1" i="1" dirty="0" smtClean="0">
                <a:solidFill>
                  <a:srgbClr val="002060"/>
                </a:solidFill>
              </a:rPr>
              <a:t/>
            </a:r>
            <a:br>
              <a:rPr lang="ru-RU" sz="3200" b="1" i="1" dirty="0" smtClean="0">
                <a:solidFill>
                  <a:srgbClr val="002060"/>
                </a:solidFill>
              </a:rPr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836712"/>
            <a:ext cx="8064896" cy="5544616"/>
          </a:xfrm>
        </p:spPr>
        <p:txBody>
          <a:bodyPr>
            <a:noAutofit/>
          </a:bodyPr>
          <a:lstStyle/>
          <a:p>
            <a:pPr algn="l"/>
            <a:r>
              <a:rPr lang="ru-RU" sz="2000" b="1" i="1" dirty="0" smtClean="0">
                <a:solidFill>
                  <a:srgbClr val="660033"/>
                </a:solidFill>
              </a:rPr>
              <a:t>Коммуникативные:</a:t>
            </a:r>
            <a:r>
              <a:rPr lang="ru-RU" sz="2000" dirty="0" smtClean="0">
                <a:solidFill>
                  <a:srgbClr val="660033"/>
                </a:solidFill>
              </a:rPr>
              <a:t> </a:t>
            </a:r>
          </a:p>
          <a:p>
            <a:pPr algn="l"/>
            <a:r>
              <a:rPr lang="ru-RU" sz="1800" dirty="0" smtClean="0">
                <a:solidFill>
                  <a:srgbClr val="C00000"/>
                </a:solidFill>
              </a:rPr>
              <a:t>- Слушать и слышать друг друга и учителя, устанавливать рабочие отношения; </a:t>
            </a:r>
          </a:p>
          <a:p>
            <a:pPr algn="l"/>
            <a:r>
              <a:rPr lang="ru-RU" sz="1800" dirty="0" smtClean="0">
                <a:solidFill>
                  <a:srgbClr val="C00000"/>
                </a:solidFill>
              </a:rPr>
              <a:t>- Исполнение со сверстниками упражнений в парах и танцевальных этюдах; </a:t>
            </a:r>
          </a:p>
          <a:p>
            <a:pPr algn="l"/>
            <a:r>
              <a:rPr lang="ru-RU" sz="1800" dirty="0" smtClean="0">
                <a:solidFill>
                  <a:srgbClr val="C00000"/>
                </a:solidFill>
              </a:rPr>
              <a:t>- Следить за действиями других участников в процессе совместной  танцевальной деятельности;</a:t>
            </a:r>
          </a:p>
          <a:p>
            <a:pPr algn="l"/>
            <a:r>
              <a:rPr lang="ru-RU" sz="1800" dirty="0" smtClean="0">
                <a:solidFill>
                  <a:srgbClr val="C00000"/>
                </a:solidFill>
              </a:rPr>
              <a:t>- Умение выражать свои мысли.</a:t>
            </a:r>
          </a:p>
          <a:p>
            <a:pPr algn="l"/>
            <a:r>
              <a:rPr lang="ru-RU" sz="2000" b="1" i="1" dirty="0" smtClean="0">
                <a:solidFill>
                  <a:srgbClr val="660033"/>
                </a:solidFill>
              </a:rPr>
              <a:t>Регулятивные:</a:t>
            </a:r>
            <a:r>
              <a:rPr lang="ru-RU" sz="2000" dirty="0" smtClean="0">
                <a:solidFill>
                  <a:srgbClr val="660033"/>
                </a:solidFill>
              </a:rPr>
              <a:t> </a:t>
            </a:r>
          </a:p>
          <a:p>
            <a:pPr algn="l">
              <a:buFontTx/>
              <a:buChar char="-"/>
            </a:pPr>
            <a:r>
              <a:rPr lang="ru-RU" sz="1800" dirty="0" smtClean="0">
                <a:solidFill>
                  <a:srgbClr val="C00000"/>
                </a:solidFill>
              </a:rPr>
              <a:t>Использовать имеющиеся знания и опыт;</a:t>
            </a:r>
          </a:p>
          <a:p>
            <a:pPr algn="l">
              <a:buFontTx/>
              <a:buChar char="-"/>
            </a:pPr>
            <a:r>
              <a:rPr lang="ru-RU" sz="1800" dirty="0" smtClean="0">
                <a:solidFill>
                  <a:srgbClr val="C00000"/>
                </a:solidFill>
              </a:rPr>
              <a:t> Воспринимать новую информацию; </a:t>
            </a:r>
          </a:p>
          <a:p>
            <a:pPr algn="l"/>
            <a:r>
              <a:rPr lang="ru-RU" sz="1800" dirty="0" smtClean="0">
                <a:solidFill>
                  <a:srgbClr val="C00000"/>
                </a:solidFill>
              </a:rPr>
              <a:t>- Уметь прослеживать последовательность действий на занятии;  </a:t>
            </a:r>
          </a:p>
          <a:p>
            <a:pPr algn="l"/>
            <a:r>
              <a:rPr lang="ru-RU" sz="1800" dirty="0" smtClean="0">
                <a:solidFill>
                  <a:srgbClr val="C00000"/>
                </a:solidFill>
              </a:rPr>
              <a:t>- Уметь фиксировать последовательность действий на занятии;  </a:t>
            </a:r>
          </a:p>
          <a:p>
            <a:pPr algn="l"/>
            <a:r>
              <a:rPr lang="ru-RU" sz="1800" dirty="0" smtClean="0">
                <a:solidFill>
                  <a:srgbClr val="C00000"/>
                </a:solidFill>
              </a:rPr>
              <a:t>- Принимать исполнительскую задачу и инструкцию учителя.</a:t>
            </a:r>
          </a:p>
          <a:p>
            <a:pPr algn="l"/>
            <a:r>
              <a:rPr lang="ru-RU" sz="2000" b="1" i="1" dirty="0" smtClean="0">
                <a:solidFill>
                  <a:srgbClr val="660033"/>
                </a:solidFill>
              </a:rPr>
              <a:t>Познавательные:</a:t>
            </a:r>
            <a:r>
              <a:rPr lang="ru-RU" sz="2000" dirty="0" smtClean="0">
                <a:solidFill>
                  <a:srgbClr val="660033"/>
                </a:solidFill>
              </a:rPr>
              <a:t> </a:t>
            </a:r>
          </a:p>
          <a:p>
            <a:pPr algn="l"/>
            <a:r>
              <a:rPr lang="ru-RU" sz="1800" dirty="0" smtClean="0">
                <a:solidFill>
                  <a:srgbClr val="C00000"/>
                </a:solidFill>
              </a:rPr>
              <a:t>- Умение выполнять движения по команде, повторять действие за учителем; </a:t>
            </a:r>
          </a:p>
          <a:p>
            <a:pPr algn="l"/>
            <a:r>
              <a:rPr lang="ru-RU" sz="1800" dirty="0" smtClean="0">
                <a:solidFill>
                  <a:srgbClr val="C00000"/>
                </a:solidFill>
              </a:rPr>
              <a:t>- Умение ориентироваться в своей системе знаний: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>
                <a:solidFill>
                  <a:srgbClr val="C00000"/>
                </a:solidFill>
              </a:rPr>
              <a:t>выполнять упражнения на развитие гибкости и пластичности, воплощать музыкально-двигательный образ; </a:t>
            </a:r>
          </a:p>
          <a:p>
            <a:pPr algn="l"/>
            <a:r>
              <a:rPr lang="ru-RU" sz="1800" dirty="0" smtClean="0">
                <a:solidFill>
                  <a:srgbClr val="C00000"/>
                </a:solidFill>
              </a:rPr>
              <a:t>- Обогащать свой жизненный опыт и информацию, полученную на уроке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08111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FF00"/>
                </a:solidFill>
              </a:rPr>
              <a:t>Личностные УУД:</a:t>
            </a:r>
            <a:endParaRPr lang="ru-RU" sz="3200" i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7848872" cy="5112568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- </a:t>
            </a:r>
            <a:r>
              <a:rPr lang="ru-RU" sz="5900" dirty="0" smtClean="0">
                <a:solidFill>
                  <a:srgbClr val="C00000"/>
                </a:solidFill>
              </a:rPr>
              <a:t>Умение проявлять дисциплинированность и внимание; </a:t>
            </a:r>
          </a:p>
          <a:p>
            <a:pPr algn="l"/>
            <a:r>
              <a:rPr lang="ru-RU" sz="5900" dirty="0" smtClean="0">
                <a:solidFill>
                  <a:srgbClr val="C00000"/>
                </a:solidFill>
              </a:rPr>
              <a:t>- Умение самоопределиться к задачам занятия и принять цель занятия;</a:t>
            </a:r>
          </a:p>
          <a:p>
            <a:pPr algn="l"/>
            <a:r>
              <a:rPr lang="ru-RU" sz="5900" dirty="0" smtClean="0">
                <a:solidFill>
                  <a:srgbClr val="C00000"/>
                </a:solidFill>
              </a:rPr>
              <a:t>- Эмоционально откликаться на социально-значимые действия; </a:t>
            </a:r>
          </a:p>
          <a:p>
            <a:pPr algn="l">
              <a:buFontTx/>
              <a:buChar char="-"/>
            </a:pPr>
            <a:r>
              <a:rPr lang="ru-RU" sz="5900" dirty="0" smtClean="0">
                <a:solidFill>
                  <a:srgbClr val="C00000"/>
                </a:solidFill>
              </a:rPr>
              <a:t>Умение проводить самооценку на основе критерия успешности учебной деятельности;</a:t>
            </a:r>
          </a:p>
          <a:p>
            <a:pPr algn="l">
              <a:buFontTx/>
              <a:buChar char="-"/>
            </a:pPr>
            <a:r>
              <a:rPr lang="ru-RU" sz="5900" dirty="0" smtClean="0">
                <a:solidFill>
                  <a:srgbClr val="C00000"/>
                </a:solidFill>
              </a:rPr>
              <a:t> Развитие  навыков сотрудничества со сверстниками и взрослыми в разных социальных ситуациях;</a:t>
            </a:r>
          </a:p>
          <a:p>
            <a:pPr algn="l"/>
            <a:r>
              <a:rPr lang="ru-RU" sz="5900" dirty="0" smtClean="0">
                <a:solidFill>
                  <a:srgbClr val="C00000"/>
                </a:solidFill>
              </a:rPr>
              <a:t>- Умение не создавать конфликты и находить выходы из спорных ситуаций.</a:t>
            </a:r>
            <a:endParaRPr lang="ru-RU" sz="59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080119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2">
                    <a:lumMod val="90000"/>
                  </a:schemeClr>
                </a:solidFill>
                <a:latin typeface="Constantia" pitchFamily="18" charset="0"/>
              </a:rPr>
              <a:t>Технология проведения урока:</a:t>
            </a:r>
            <a:endParaRPr lang="ru-RU" b="1" i="1" dirty="0">
              <a:solidFill>
                <a:schemeClr val="bg2">
                  <a:lumMod val="9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7776864" cy="5040560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 smtClean="0"/>
              <a:t> 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en-US" sz="7200" b="1" i="1" dirty="0" smtClean="0">
                <a:solidFill>
                  <a:srgbClr val="990000"/>
                </a:solidFill>
              </a:rPr>
              <a:t>I</a:t>
            </a:r>
            <a:r>
              <a:rPr lang="ru-RU" sz="7200" b="1" i="1" dirty="0" smtClean="0">
                <a:solidFill>
                  <a:srgbClr val="990000"/>
                </a:solidFill>
              </a:rPr>
              <a:t> этап.</a:t>
            </a:r>
            <a:r>
              <a:rPr lang="ru-RU" sz="7200" b="1" i="1" dirty="0" smtClean="0">
                <a:solidFill>
                  <a:schemeClr val="tx1"/>
                </a:solidFill>
              </a:rPr>
              <a:t> </a:t>
            </a:r>
            <a:endParaRPr lang="ru-RU" sz="7200" i="1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ru-RU" sz="6400" b="1" i="1" dirty="0" smtClean="0">
                <a:solidFill>
                  <a:schemeClr val="bg2"/>
                </a:solidFill>
                <a:latin typeface="Monotype Corsiva" pitchFamily="66" charset="0"/>
              </a:rPr>
              <a:t>«Мотивация к учебной деятельности</a:t>
            </a:r>
            <a:r>
              <a:rPr lang="ru-RU" sz="6400" b="1" i="1" dirty="0" smtClean="0">
                <a:solidFill>
                  <a:schemeClr val="bg2"/>
                </a:solidFill>
                <a:latin typeface="Monotype Corsiva" pitchFamily="66" charset="0"/>
              </a:rPr>
              <a:t>.»</a:t>
            </a:r>
            <a:endParaRPr lang="ru-RU" sz="6400" b="1" i="1" dirty="0" smtClean="0">
              <a:solidFill>
                <a:schemeClr val="bg2"/>
              </a:solidFill>
              <a:latin typeface="Monotype Corsiva" pitchFamily="66" charset="0"/>
            </a:endParaRPr>
          </a:p>
          <a:p>
            <a:pPr algn="l">
              <a:lnSpc>
                <a:spcPct val="120000"/>
              </a:lnSpc>
            </a:pPr>
            <a:r>
              <a:rPr lang="ru-RU" sz="7200" b="1" i="1" dirty="0" smtClean="0">
                <a:solidFill>
                  <a:srgbClr val="00B0F0"/>
                </a:solidFill>
              </a:rPr>
              <a:t>Цель</a:t>
            </a:r>
            <a:r>
              <a:rPr lang="ru-RU" sz="7200" i="1" dirty="0" smtClean="0">
                <a:solidFill>
                  <a:schemeClr val="tx1"/>
                </a:solidFill>
              </a:rPr>
              <a:t>- проверка готовности обучающихся.</a:t>
            </a:r>
          </a:p>
          <a:p>
            <a:pPr>
              <a:lnSpc>
                <a:spcPct val="120000"/>
              </a:lnSpc>
            </a:pPr>
            <a:r>
              <a:rPr lang="ru-RU" sz="7200" b="1" i="1" dirty="0" smtClean="0">
                <a:solidFill>
                  <a:schemeClr val="tx1"/>
                </a:solidFill>
              </a:rPr>
              <a:t> </a:t>
            </a:r>
            <a:endParaRPr lang="ru-RU" sz="7200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948</Words>
  <Application>Microsoft Office PowerPoint</Application>
  <PresentationFormat>Экран (4:3)</PresentationFormat>
  <Paragraphs>156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МОУ « Средняя школа №3» г. Ярославль   « Партерная гимнастика»   в 1 классе</vt:lpstr>
      <vt:lpstr>Слайд 2</vt:lpstr>
      <vt:lpstr>                      План урока.  1. Тема урока. 2. Цель урока. 3. Задачи урока. 4. Планируемые образовательные результаты. 5. Ход урока. 6. Педагогические технологии: здоровьесберегающие технологии; личностно-ориентированная технология с дифференцированным подходом;  технология развивающего обучения; игровая технология. 7. Тип урока: комбинированный. 8. Оборудование:  музыкальный центр, аудиокассеты, гимнастические коврики. </vt:lpstr>
      <vt:lpstr>Тема урока :  Партерная гимнастика. </vt:lpstr>
      <vt:lpstr>Задачи урока: </vt:lpstr>
      <vt:lpstr>Планируемые образовательные результаты</vt:lpstr>
      <vt:lpstr>Метапредметные УУД: </vt:lpstr>
      <vt:lpstr>Личностные УУД:</vt:lpstr>
      <vt:lpstr>Технология проведения урока:</vt:lpstr>
      <vt:lpstr>II этап.  </vt:lpstr>
      <vt:lpstr>III этап.  </vt:lpstr>
      <vt:lpstr>IV этап. </vt:lpstr>
      <vt:lpstr>Содержание деятельности педагога</vt:lpstr>
      <vt:lpstr>Слайд 14</vt:lpstr>
      <vt:lpstr>Слайд 15</vt:lpstr>
      <vt:lpstr>Слайд 16</vt:lpstr>
      <vt:lpstr>Содержание деятельности обучающихся </vt:lpstr>
      <vt:lpstr>Ожидаемый результат:</vt:lpstr>
      <vt:lpstr>Комплекс упражнений партерной гимнастики: 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37</cp:revision>
  <dcterms:created xsi:type="dcterms:W3CDTF">2017-12-27T20:46:36Z</dcterms:created>
  <dcterms:modified xsi:type="dcterms:W3CDTF">2018-02-04T09:47:21Z</dcterms:modified>
</cp:coreProperties>
</file>