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20" r:id="rId3"/>
    <p:sldId id="265" r:id="rId4"/>
    <p:sldId id="314" r:id="rId5"/>
    <p:sldId id="310" r:id="rId6"/>
    <p:sldId id="313" r:id="rId7"/>
    <p:sldId id="309" r:id="rId8"/>
    <p:sldId id="311" r:id="rId9"/>
    <p:sldId id="315" r:id="rId10"/>
    <p:sldId id="316" r:id="rId11"/>
    <p:sldId id="317" r:id="rId12"/>
    <p:sldId id="318" r:id="rId13"/>
    <p:sldId id="312" r:id="rId14"/>
    <p:sldId id="308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Korablev" initials="PK" lastIdx="1" clrIdx="0">
    <p:extLst>
      <p:ext uri="{19B8F6BF-5375-455C-9EA6-DF929625EA0E}">
        <p15:presenceInfo xmlns:p15="http://schemas.microsoft.com/office/powerpoint/2012/main" xmlns="" userId="59b619b441d222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37710-ABAB-45A7-9406-D005D8621794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9E62-A1B1-4F8D-8DDC-B123C85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8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3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70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63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72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078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68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96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28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70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6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34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60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0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41EB-7263-4C1D-A2A4-74FDC7970E3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4057-39E4-4348-8583-81A1172DA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57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yarschool3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400813"/>
            <a:ext cx="9071930" cy="1457191"/>
          </a:xfrm>
          <a:prstGeom prst="rect">
            <a:avLst/>
          </a:prstGeom>
        </p:spPr>
      </p:pic>
      <p:pic>
        <p:nvPicPr>
          <p:cNvPr id="11" name="Picture 2" descr="C:\Users\Учитель\Desktop\78ZMHvAFO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348880"/>
            <a:ext cx="938211" cy="1392488"/>
          </a:xfrm>
          <a:prstGeom prst="rect">
            <a:avLst/>
          </a:prstGeom>
          <a:noFill/>
        </p:spPr>
      </p:pic>
      <p:pic>
        <p:nvPicPr>
          <p:cNvPr id="12" name="Picture 2" descr="C:\Users\Учитель\Desktop\ZeqOx6_3S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348880"/>
            <a:ext cx="938211" cy="1377121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55775" y="404664"/>
            <a:ext cx="5976665" cy="1224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609585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kern="1200" cap="all">
                <a:solidFill>
                  <a:srgbClr val="22974F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  <a:sym typeface="Fedra Sans Pro"/>
              </a:defRPr>
            </a:lvl1pPr>
          </a:lstStyle>
          <a:p>
            <a:pPr marL="0" marR="0" lvl="0" indent="0" algn="ctr" defTabSz="609585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«Скажи мне как художник художнику» </a:t>
            </a:r>
          </a:p>
          <a:p>
            <a:pPr marL="0" marR="0" lvl="0" indent="0" algn="ctr" defTabSz="609585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Calibri" panose="020F0502020204030204" pitchFamily="34" charset="0"/>
              <a:sym typeface="Fedra Sans Pro"/>
            </a:endParaRPr>
          </a:p>
          <a:p>
            <a:pPr marL="0" marR="0" lvl="0" indent="0" algn="ctr" defTabSz="609585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Инновационная перезагрузка смыслов и эффектов педагогического влияния классного руководителя </a:t>
            </a:r>
            <a:endParaRPr kumimoji="0" lang="ru-RU" sz="1800" b="1" i="1" u="none" strike="noStrike" kern="1200" cap="all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  <a:cs typeface="Calibri" panose="020F0502020204030204" pitchFamily="34" charset="0"/>
              <a:sym typeface="Fedra Sans Pr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3933056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Каймакова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Светлана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Юрьевна</a:t>
            </a:r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,</a:t>
            </a:r>
          </a:p>
          <a:p>
            <a:pPr algn="ctr"/>
            <a:r>
              <a:rPr lang="ru-RU" sz="1200" dirty="0" smtClean="0">
                <a:latin typeface="Fedra Sans Pro Demi" panose="020B0403040000020004" pitchFamily="34" charset="0"/>
                <a:ea typeface="Fedra Sans Pro Demi" panose="020B0403040000020004" pitchFamily="34" charset="0"/>
              </a:rPr>
              <a:t>з</a:t>
            </a:r>
            <a:r>
              <a:rPr lang="ru-RU" sz="1200" dirty="0" smtClean="0">
                <a:latin typeface="Fedra Sans Pro Demi" panose="020B0403040000020004" pitchFamily="34" charset="0"/>
                <a:ea typeface="Fedra Sans Pro Demi" panose="020B0403040000020004" pitchFamily="34" charset="0"/>
              </a:rPr>
              <a:t>ам.директора по ВР, классный руководитель</a:t>
            </a:r>
            <a:endParaRPr lang="ru-RU" sz="1200" dirty="0" smtClean="0">
              <a:solidFill>
                <a:schemeClr val="tx1"/>
              </a:solidFill>
              <a:latin typeface="Fedra Sans Pro Demi" panose="020B0403040000020004" pitchFamily="34" charset="0"/>
              <a:ea typeface="Fedra Sans Pro Demi" panose="020B0403040000020004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Fedra Sans Pro Demi" panose="020B0403040000020004" pitchFamily="34" charset="0"/>
              <a:ea typeface="Fedra Sans Pro Demi" panose="020B04030400000200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3933056"/>
            <a:ext cx="1589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Панков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Иван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Алексеевич,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учитель </a:t>
            </a:r>
            <a:r>
              <a:rPr lang="ru-RU" sz="1200" dirty="0" smtClean="0">
                <a:solidFill>
                  <a:schemeClr val="tx1"/>
                </a:solidFill>
                <a:latin typeface="Fedra Sans Pro Demi" panose="020B0403040000020004" pitchFamily="34" charset="0"/>
                <a:ea typeface="Fedra Sans Pro Demi" panose="020B0403040000020004" pitchFamily="34" charset="0"/>
              </a:rPr>
              <a:t>истории,</a:t>
            </a:r>
          </a:p>
          <a:p>
            <a:pPr algn="ctr"/>
            <a:r>
              <a:rPr lang="ru-RU" sz="1200" dirty="0" smtClean="0">
                <a:latin typeface="Fedra Sans Pro Demi" panose="020B0403040000020004" pitchFamily="34" charset="0"/>
                <a:ea typeface="Fedra Sans Pro Demi" panose="020B0403040000020004" pitchFamily="34" charset="0"/>
              </a:rPr>
              <a:t>Классный руководитель </a:t>
            </a:r>
            <a:endParaRPr lang="ru-RU" sz="1200" dirty="0">
              <a:solidFill>
                <a:schemeClr val="tx1"/>
              </a:solidFill>
              <a:latin typeface="Fedra Sans Pro Demi" panose="020B0403040000020004" pitchFamily="34" charset="0"/>
              <a:ea typeface="Fedra Sans Pro Demi" panose="020B04030400000200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55976" y="5589240"/>
            <a:ext cx="453650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МОУ   «Средняя школа  №3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имени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Олега Васильевича Изотова»    </a:t>
            </a:r>
            <a:endParaRPr lang="ru-RU" sz="1500" b="1" i="1" u="sng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г. Ярославль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C:\Users\Учитель\Desktop\большой потенциал - учителя\fD2xylsgNg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2068960" cy="2068960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5418035"/>
              </p:ext>
            </p:extLst>
          </p:nvPr>
        </p:nvGraphicFramePr>
        <p:xfrm>
          <a:off x="251520" y="2348880"/>
          <a:ext cx="3960440" cy="3840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Публикации</a:t>
                      </a:r>
                      <a:endParaRPr lang="ru-RU" b="1" dirty="0" smtClean="0">
                        <a:solidFill>
                          <a:srgbClr val="C00000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41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«Методические рекомендации </a:t>
                      </a:r>
                    </a:p>
                    <a:p>
                      <a:pPr algn="ctr"/>
                      <a:r>
                        <a:rPr lang="ru-RU" sz="1800" dirty="0" smtClean="0"/>
                        <a:t>по разработке рабочей программы воспитания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 </a:t>
                      </a:r>
                      <a:r>
                        <a:rPr lang="ru-RU" sz="1800" dirty="0" smtClean="0"/>
                        <a:t>фокусом</a:t>
                      </a:r>
                      <a:r>
                        <a:rPr lang="ru-RU" sz="1800" baseline="0" dirty="0" smtClean="0"/>
                        <a:t> на развитие личностного потенциала</a:t>
                      </a:r>
                      <a:r>
                        <a:rPr lang="ru-RU" sz="1800" dirty="0" smtClean="0"/>
                        <a:t>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(ВСЕРОССИЙСКИЙ УРОВЕНЬ)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</a:t>
                      </a:r>
                      <a:endParaRPr lang="ru-RU" sz="180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МОУ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«Средняя школа №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им.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Олега Васильевича 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Изотова» </a:t>
                      </a:r>
                      <a:endParaRPr kumimoji="0" lang="ru-RU" sz="2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Ярославль</a:t>
                      </a:r>
                    </a:p>
                    <a:p>
                      <a:pPr algn="ctr"/>
                      <a:endParaRPr lang="ru-RU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079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" y="-610394"/>
            <a:ext cx="10366871" cy="74683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 flipH="1">
            <a:off x="-10098881" y="-610394"/>
            <a:ext cx="20197763" cy="14936788"/>
            <a:chOff x="-614717" y="-610785"/>
            <a:chExt cx="19873573" cy="14937570"/>
          </a:xfrm>
        </p:grpSpPr>
        <p:sp>
          <p:nvSpPr>
            <p:cNvPr id="4" name="Пирог 3"/>
            <p:cNvSpPr/>
            <p:nvPr/>
          </p:nvSpPr>
          <p:spPr>
            <a:xfrm>
              <a:off x="-614717" y="-610785"/>
              <a:ext cx="19873573" cy="14937570"/>
            </a:xfrm>
            <a:prstGeom prst="pie">
              <a:avLst>
                <a:gd name="adj1" fmla="val 10795688"/>
                <a:gd name="adj2" fmla="val 162081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ирог 5"/>
            <p:cNvSpPr/>
            <p:nvPr/>
          </p:nvSpPr>
          <p:spPr>
            <a:xfrm>
              <a:off x="2015724" y="1762652"/>
              <a:ext cx="14256551" cy="10190695"/>
            </a:xfrm>
            <a:prstGeom prst="pie">
              <a:avLst>
                <a:gd name="adj1" fmla="val 10808614"/>
                <a:gd name="adj2" fmla="val 1621680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ирог 11"/>
            <p:cNvSpPr/>
            <p:nvPr/>
          </p:nvSpPr>
          <p:spPr>
            <a:xfrm>
              <a:off x="5706775" y="4212292"/>
              <a:ext cx="6874448" cy="5408896"/>
            </a:xfrm>
            <a:prstGeom prst="pie">
              <a:avLst>
                <a:gd name="adj1" fmla="val 10846124"/>
                <a:gd name="adj2" fmla="val 1618581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Пирог 12"/>
            <p:cNvSpPr/>
            <p:nvPr/>
          </p:nvSpPr>
          <p:spPr>
            <a:xfrm>
              <a:off x="7443741" y="5749073"/>
              <a:ext cx="3400517" cy="2360737"/>
            </a:xfrm>
            <a:prstGeom prst="pie">
              <a:avLst>
                <a:gd name="adj1" fmla="val 10830289"/>
                <a:gd name="adj2" fmla="val 1617741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8581730" y="59141"/>
            <a:ext cx="562270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1525" y="73025"/>
            <a:ext cx="224394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УЛЫБАЙТЕСЬ! 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514" y="765177"/>
            <a:ext cx="363311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 ИЗЛАГАЙТЕ МЫСЛЬ ЯСНО</a:t>
            </a:r>
            <a:endParaRPr lang="en-US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0736" y="1503839"/>
            <a:ext cx="36972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3. ЗАДАВАЙТЕ ВОПРОСЫ! 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1501" y="2205115"/>
            <a:ext cx="30289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 НЕ ТЕРЯЙТЕ ИДЕЮ! 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4565" y="3025855"/>
            <a:ext cx="26351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5. ПОДДЕРЖИВАЙТЕ ДРУГ ДРУГА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2241" y="4594307"/>
            <a:ext cx="338437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6. ПОЛУЧАЙТЕ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УДОВОЛЬСТВИЕ!  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2400" b="1" dirty="0">
              <a:solidFill>
                <a:srgbClr val="FFFF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396" name="WordArt 9"/>
          <p:cNvSpPr>
            <a:spLocks noChangeArrowheads="1" noChangeShapeType="1" noTextEdit="1"/>
          </p:cNvSpPr>
          <p:nvPr/>
        </p:nvSpPr>
        <p:spPr bwMode="auto">
          <a:xfrm rot="2228763">
            <a:off x="256308" y="5097602"/>
            <a:ext cx="2913591" cy="134190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14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БОЛЬШОЙ ПОТЕНЦИАЛ</a:t>
            </a:r>
            <a:endParaRPr lang="ru-RU" sz="14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1976" y="2492375"/>
            <a:ext cx="3541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ЯЗЫК КОММУНИКАЦИЙ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52501" y="3268664"/>
            <a:ext cx="5591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LANGUAGE OF COMMUNICATION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81340" y="4060826"/>
            <a:ext cx="1922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АДАПТАЦИЯ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348038" y="4941889"/>
            <a:ext cx="3527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РЕСУРСНЫЙ ПАКЕТ ЛИЧНОСТИ  (2)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1" name="Picture 4" descr="C:\Users\1\Desktop\Untitled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22764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Учитель\Desktop\Strawberry-and-croissants_2560x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3" y="5613677"/>
            <a:ext cx="1709737" cy="1244324"/>
          </a:xfrm>
          <a:prstGeom prst="rect">
            <a:avLst/>
          </a:prstGeom>
          <a:noFill/>
        </p:spPr>
      </p:pic>
      <p:pic>
        <p:nvPicPr>
          <p:cNvPr id="33" name="Picture 2" descr="C:\Users\Семья\Desktop\a6ba55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785143" cy="1844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01156E-6 L 0.11806 0.09434 " pathEditMode="relative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9434 L 0.22032 0.22035 " pathEditMode="relative" ptsTypes="AA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2 0.22035 L 0.30695 0.35677 " pathEditMode="relative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4 0.35269 L 0.35747 0.49954 " pathEditMode="relative" ptsTypes="AA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4425" y="170497"/>
            <a:ext cx="9144000" cy="68849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flipV="1">
            <a:off x="-661417" y="-7394576"/>
            <a:ext cx="19281776" cy="14789151"/>
            <a:chOff x="-672299" y="-610785"/>
            <a:chExt cx="19873573" cy="14937570"/>
          </a:xfrm>
        </p:grpSpPr>
        <p:sp>
          <p:nvSpPr>
            <p:cNvPr id="37" name="Пирог 36"/>
            <p:cNvSpPr/>
            <p:nvPr/>
          </p:nvSpPr>
          <p:spPr>
            <a:xfrm>
              <a:off x="-672299" y="-610785"/>
              <a:ext cx="19873573" cy="14937570"/>
            </a:xfrm>
            <a:prstGeom prst="pie">
              <a:avLst>
                <a:gd name="adj1" fmla="val 10795688"/>
                <a:gd name="adj2" fmla="val 162081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>
                <a:solidFill>
                  <a:schemeClr val="tx1"/>
                </a:solidFill>
              </a:endParaRPr>
            </a:p>
          </p:txBody>
        </p:sp>
        <p:sp>
          <p:nvSpPr>
            <p:cNvPr id="38" name="Пирог 37"/>
            <p:cNvSpPr/>
            <p:nvPr/>
          </p:nvSpPr>
          <p:spPr>
            <a:xfrm>
              <a:off x="2135462" y="1794363"/>
              <a:ext cx="14258053" cy="10189808"/>
            </a:xfrm>
            <a:prstGeom prst="pie">
              <a:avLst>
                <a:gd name="adj1" fmla="val 10808614"/>
                <a:gd name="adj2" fmla="val 1621680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41" name="Пирог 40"/>
          <p:cNvSpPr/>
          <p:nvPr/>
        </p:nvSpPr>
        <p:spPr>
          <a:xfrm flipV="1">
            <a:off x="5505450" y="-2835276"/>
            <a:ext cx="7277100" cy="5646739"/>
          </a:xfrm>
          <a:prstGeom prst="pie">
            <a:avLst>
              <a:gd name="adj1" fmla="val 10806123"/>
              <a:gd name="adj2" fmla="val 161858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ирог 41"/>
          <p:cNvSpPr/>
          <p:nvPr/>
        </p:nvSpPr>
        <p:spPr>
          <a:xfrm flipV="1">
            <a:off x="7343775" y="-1262062"/>
            <a:ext cx="3600450" cy="2463801"/>
          </a:xfrm>
          <a:prstGeom prst="pie">
            <a:avLst>
              <a:gd name="adj1" fmla="val 10777248"/>
              <a:gd name="adj2" fmla="val 161774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8384" y="-249799"/>
            <a:ext cx="103742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</a:t>
            </a:r>
          </a:p>
        </p:txBody>
      </p:sp>
      <p:sp>
        <p:nvSpPr>
          <p:cNvPr id="19463" name="WordArt 10"/>
          <p:cNvSpPr>
            <a:spLocks noChangeArrowheads="1" noChangeShapeType="1" noTextEdit="1"/>
          </p:cNvSpPr>
          <p:nvPr/>
        </p:nvSpPr>
        <p:spPr bwMode="auto">
          <a:xfrm rot="1940600">
            <a:off x="6285526" y="669946"/>
            <a:ext cx="2892425" cy="117057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 Black"/>
              </a:rPr>
              <a:t>Большой потенциал</a:t>
            </a:r>
            <a:endParaRPr lang="ru-RU" sz="28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1" y="5085185"/>
            <a:ext cx="25541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534" y="2654117"/>
            <a:ext cx="34777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ОПРЕДЕЛЯЮ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ПОРЯДОК ДЕЙСТВИЙ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86449" y="3936153"/>
            <a:ext cx="35448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ОБОСНОВЫВАЮ ХОД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РЕШЕНИЯ ПРОБЛЕМЫ  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1475" y="4962074"/>
            <a:ext cx="36256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ОСУЩЕСТВЛЯЮ КОНТРОЛЬ   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03377" y="5987995"/>
            <a:ext cx="3376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Я ДЕЛАЮ ВЫВОДЫ 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984501" y="260351"/>
            <a:ext cx="238885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КРИТИЧЕСКОЕ </a:t>
            </a:r>
          </a:p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МЫШЛЕНИЕ 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endParaRPr lang="ru-RU" sz="2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4500" y="1591266"/>
            <a:ext cx="34559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 smtClean="0"/>
              <a:t>      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</a:rPr>
              <a:t>CRITICAL THINKING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2600" b="1" dirty="0">
                <a:solidFill>
                  <a:srgbClr val="0070C0"/>
                </a:solidFill>
                <a:latin typeface="Calibri" pitchFamily="34" charset="0"/>
              </a:rPr>
              <a:t>                                  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046418" y="1962156"/>
            <a:ext cx="398196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 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ИНДИВИДУАЛИЗАЦИЯ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7" name="Picture 4" descr="C:\Users\1\Desktop\Untitled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1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Учитель\Desktop\Облако Mail.Ru\IMG_0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3134">
            <a:off x="-129576" y="-161801"/>
            <a:ext cx="2492473" cy="2429687"/>
          </a:xfrm>
          <a:prstGeom prst="rect">
            <a:avLst/>
          </a:prstGeom>
          <a:noFill/>
        </p:spPr>
      </p:pic>
      <p:sp>
        <p:nvSpPr>
          <p:cNvPr id="36" name="Ромб 35">
            <a:extLst>
              <a:ext uri="{FF2B5EF4-FFF2-40B4-BE49-F238E27FC236}">
                <a16:creationId xmlns:a16="http://schemas.microsoft.com/office/drawing/2014/main" xmlns="" id="{501C4DC2-4D9E-6E44-B5DE-CB84BC4464F1}"/>
              </a:ext>
            </a:extLst>
          </p:cNvPr>
          <p:cNvSpPr/>
          <p:nvPr/>
        </p:nvSpPr>
        <p:spPr>
          <a:xfrm rot="3227271">
            <a:off x="1232570" y="1128915"/>
            <a:ext cx="1143261" cy="1368152"/>
          </a:xfrm>
          <a:prstGeom prst="diamond">
            <a:avLst/>
          </a:prstGeom>
          <a:solidFill>
            <a:srgbClr val="FFB43B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52D"/>
              </a:solidFill>
              <a:highlight>
                <a:srgbClr val="ED7D31"/>
              </a:highlight>
            </a:endParaRPr>
          </a:p>
        </p:txBody>
      </p:sp>
      <p:sp>
        <p:nvSpPr>
          <p:cNvPr id="39" name="Ромб 38">
            <a:extLst>
              <a:ext uri="{FF2B5EF4-FFF2-40B4-BE49-F238E27FC236}">
                <a16:creationId xmlns:a16="http://schemas.microsoft.com/office/drawing/2014/main" xmlns="" id="{182C02B1-A71A-1042-97A6-52A928B75C8A}"/>
              </a:ext>
            </a:extLst>
          </p:cNvPr>
          <p:cNvSpPr/>
          <p:nvPr/>
        </p:nvSpPr>
        <p:spPr>
          <a:xfrm rot="1365670">
            <a:off x="-123611" y="3738188"/>
            <a:ext cx="6251210" cy="2693992"/>
          </a:xfrm>
          <a:prstGeom prst="diamond">
            <a:avLst/>
          </a:prstGeom>
          <a:noFill/>
          <a:ln w="22225">
            <a:solidFill>
              <a:srgbClr val="009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52D"/>
              </a:solidFill>
              <a:highlight>
                <a:srgbClr val="ED7D31"/>
              </a:highlight>
            </a:endParaRPr>
          </a:p>
        </p:txBody>
      </p:sp>
      <p:sp>
        <p:nvSpPr>
          <p:cNvPr id="40" name="Ромб 39">
            <a:extLst>
              <a:ext uri="{FF2B5EF4-FFF2-40B4-BE49-F238E27FC236}">
                <a16:creationId xmlns:a16="http://schemas.microsoft.com/office/drawing/2014/main" xmlns="" id="{501C4DC2-4D9E-6E44-B5DE-CB84BC4464F1}"/>
              </a:ext>
            </a:extLst>
          </p:cNvPr>
          <p:cNvSpPr/>
          <p:nvPr/>
        </p:nvSpPr>
        <p:spPr>
          <a:xfrm rot="3227271">
            <a:off x="-251002" y="1682464"/>
            <a:ext cx="1920215" cy="1368152"/>
          </a:xfrm>
          <a:prstGeom prst="diamond">
            <a:avLst/>
          </a:prstGeom>
          <a:solidFill>
            <a:srgbClr val="00B05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52D"/>
              </a:solidFill>
              <a:highlight>
                <a:srgbClr val="ED7D31"/>
              </a:highlight>
            </a:endParaRPr>
          </a:p>
        </p:txBody>
      </p:sp>
      <p:pic>
        <p:nvPicPr>
          <p:cNvPr id="43" name="Picture 2" descr="C:\Users\Учитель\Desktop\Strawberry-and-croissants_2560x1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6" y="0"/>
            <a:ext cx="1800224" cy="1334781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5778250" y="3372261"/>
            <a:ext cx="3131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РЕСУРСНЫЙ ПАКЕТ (3)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519E-6 L 0.08976 0.192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76 0.19288 L 0.2 0.339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73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0.33966 L 0.40469 0.48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" y="1"/>
            <a:ext cx="9180513" cy="6884988"/>
          </a:xfrm>
          <a:prstGeom prst="rect">
            <a:avLst/>
          </a:prstGeom>
          <a:solidFill>
            <a:srgbClr val="EAE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flipH="1" flipV="1">
            <a:off x="-9924706" y="-7572366"/>
            <a:ext cx="19516726" cy="14789151"/>
            <a:chOff x="-572824" y="-610785"/>
            <a:chExt cx="19873573" cy="14937570"/>
          </a:xfrm>
        </p:grpSpPr>
        <p:sp>
          <p:nvSpPr>
            <p:cNvPr id="20" name="Пирог 19"/>
            <p:cNvSpPr/>
            <p:nvPr/>
          </p:nvSpPr>
          <p:spPr>
            <a:xfrm>
              <a:off x="-572824" y="-610785"/>
              <a:ext cx="19873573" cy="14937570"/>
            </a:xfrm>
            <a:prstGeom prst="pie">
              <a:avLst>
                <a:gd name="adj1" fmla="val 10795688"/>
                <a:gd name="adj2" fmla="val 162081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Пирог 20"/>
            <p:cNvSpPr/>
            <p:nvPr/>
          </p:nvSpPr>
          <p:spPr>
            <a:xfrm>
              <a:off x="3108006" y="2288220"/>
              <a:ext cx="12526461" cy="9139561"/>
            </a:xfrm>
            <a:prstGeom prst="pie">
              <a:avLst>
                <a:gd name="adj1" fmla="val 10798394"/>
                <a:gd name="adj2" fmla="val 16196976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Пирог 10"/>
          <p:cNvSpPr/>
          <p:nvPr/>
        </p:nvSpPr>
        <p:spPr>
          <a:xfrm flipH="1" flipV="1">
            <a:off x="-3600450" y="-2832937"/>
            <a:ext cx="7270751" cy="5665871"/>
          </a:xfrm>
          <a:prstGeom prst="pie">
            <a:avLst>
              <a:gd name="adj1" fmla="val 10806123"/>
              <a:gd name="adj2" fmla="val 161858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439" name="WordArt 10"/>
          <p:cNvSpPr>
            <a:spLocks noChangeArrowheads="1" noChangeShapeType="1" noTextEdit="1"/>
          </p:cNvSpPr>
          <p:nvPr/>
        </p:nvSpPr>
        <p:spPr bwMode="auto">
          <a:xfrm rot="-1781978">
            <a:off x="-38491" y="591100"/>
            <a:ext cx="3485841" cy="1426109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14076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 Black"/>
              </a:rPr>
              <a:t>    </a:t>
            </a:r>
            <a:r>
              <a:rPr lang="ru-RU" sz="28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 Black"/>
              </a:rPr>
              <a:t>Большой потенциал</a:t>
            </a:r>
            <a:r>
              <a:rPr lang="ru-RU" sz="24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/>
              </a:rPr>
              <a:t>    </a:t>
            </a:r>
            <a:endParaRPr lang="ru-RU" sz="24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B0F0"/>
              </a:solidFill>
              <a:latin typeface="Arial Blac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1732" y="4674817"/>
            <a:ext cx="20722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1430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4898" y="1556012"/>
            <a:ext cx="39459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ПРИМЕНЯЮ БАЗОВЫЕ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ЗНАНИЯ В НЕСТАНДАРТНЫХ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СИТУАЦИЯХ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4012" y="669490"/>
            <a:ext cx="276774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ПРЕДЛАГАЮ ИДЕИ 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6682" y="3033340"/>
            <a:ext cx="2941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ПРИЗНАЮ РАЗНЫЕ ВАРИАНТЫ РЕШЕНИЯ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0146" y="3977189"/>
            <a:ext cx="6968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Я ОТМЕЧАЮ ОРИГИНАЛЬНОСТЬ </a:t>
            </a:r>
          </a:p>
          <a:p>
            <a:pPr marL="342900" indent="-342900"/>
            <a:r>
              <a:rPr lang="ru-RU" altLang="ru-RU" sz="24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ЧУЖИХ ПРЕДЛОЖЕНИЙ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167" y="5085185"/>
            <a:ext cx="5327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ПРОДОЛЖАЮ ВЫДВИГАТЬ ИДЕИ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ПОСЛЕ ЗАВЕРШЕНИЯ ЗАДАЧИ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166" y="6193181"/>
            <a:ext cx="241284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ЦЕНЮ НОВИЗНУ</a:t>
            </a:r>
            <a:endParaRPr lang="ru-RU" sz="2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50714" y="669489"/>
            <a:ext cx="3460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КРЕАТИВНОЕ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МЫШЛЕНИЕ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50714" y="1731247"/>
            <a:ext cx="21828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CREATIVE THINKING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09739" y="2832933"/>
            <a:ext cx="2878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ТВОРЧЕСТВО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8066" y="3366414"/>
            <a:ext cx="1442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РЕСУРСНЫЙ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ПАКЕТ (4)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4" name="Picture 4" descr="C:\Users\1\Desktop\Untitled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88914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Учитель\Desktop\Strawberry-and-croissants_2560x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2013429" cy="13566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9519E-6 L -0.0599 0.140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14038 L -0.15434 0.266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63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34 0.26619 L -0.28021 0.360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21 0.36078 L -0.40642 0.455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9" grpId="0"/>
      <p:bldP spid="30" grpId="0"/>
      <p:bldP spid="32" grpId="0"/>
      <p:bldP spid="33" grpId="0"/>
      <p:bldP spid="34" grpId="0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SAVE_20211216_102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064895" cy="589882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188641"/>
            <a:ext cx="6480720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МОУ   «Средняя школа  №3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имени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Олега Васильевича Изотова»    </a:t>
            </a:r>
            <a:endParaRPr lang="ru-RU" sz="1500" b="1" i="1" u="sng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г. Ярославль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395536" y="1916832"/>
            <a:ext cx="7848872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Организационный -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«Побуждение»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Мотивационный -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«Энергия»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Информационный -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«В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к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усн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я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т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и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н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а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»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Практический -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«Подарочек»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Оценочный -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«Вклад в будущее»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Рефлексивный -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«Хочу ещё!»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 rot="21084265">
            <a:off x="2811526" y="858577"/>
            <a:ext cx="4297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7030A0"/>
                </a:solidFill>
              </a:rPr>
              <a:t>   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altLang="ru-RU" sz="3600" b="1" dirty="0" smtClean="0">
                <a:solidFill>
                  <a:srgbClr val="FFC000"/>
                </a:solidFill>
              </a:rPr>
              <a:t>ч</a:t>
            </a:r>
            <a:r>
              <a:rPr lang="ru-RU" altLang="ru-RU" sz="3600" b="1" dirty="0" smtClean="0">
                <a:solidFill>
                  <a:srgbClr val="00B0F0"/>
                </a:solidFill>
              </a:rPr>
              <a:t>а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altLang="ru-RU" sz="3600" b="1" dirty="0" smtClean="0">
                <a:solidFill>
                  <a:srgbClr val="00B050"/>
                </a:solidFill>
              </a:rPr>
              <a:t>т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л</a:t>
            </a:r>
            <a:r>
              <a:rPr lang="ru-RU" altLang="ru-RU" sz="3600" b="1" dirty="0" smtClean="0">
                <a:solidFill>
                  <a:srgbClr val="00B050"/>
                </a:solidFill>
              </a:rPr>
              <a:t>и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alt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ы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й </a:t>
            </a:r>
            <a:r>
              <a:rPr lang="ru-RU" altLang="ru-RU" sz="3600" b="1" dirty="0" smtClean="0">
                <a:solidFill>
                  <a:srgbClr val="7030A0"/>
                </a:solidFill>
              </a:rPr>
              <a:t>у</a:t>
            </a:r>
            <a:r>
              <a:rPr lang="ru-RU" altLang="ru-RU" sz="3600" b="1" dirty="0" smtClean="0">
                <a:solidFill>
                  <a:srgbClr val="92D050"/>
                </a:solidFill>
              </a:rPr>
              <a:t>р</a:t>
            </a:r>
            <a:r>
              <a:rPr lang="ru-RU" altLang="ru-RU" sz="3600" b="1" dirty="0" smtClean="0">
                <a:solidFill>
                  <a:srgbClr val="0070C0"/>
                </a:solidFill>
              </a:rPr>
              <a:t>о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к </a:t>
            </a:r>
            <a:r>
              <a:rPr lang="ru-RU" altLang="ru-RU" sz="3600" b="1" dirty="0">
                <a:solidFill>
                  <a:srgbClr val="7030A0"/>
                </a:solidFill>
                <a:latin typeface="Calibri" pitchFamily="34" charset="0"/>
              </a:rPr>
              <a:t> </a:t>
            </a:r>
            <a:endParaRPr lang="ru-RU" alt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188641"/>
            <a:ext cx="6480720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МОУ   «Средняя школа  №3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имени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Олега Васильевича Изотова»    </a:t>
            </a:r>
            <a:endParaRPr lang="ru-RU" sz="1500" b="1" i="1" u="sng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г. Ярославль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484784"/>
            <a:ext cx="2568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«Мы теперь жирафы </a:t>
            </a:r>
            <a:b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с большим сердцем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cs typeface="Arial" pitchFamily="34" charset="0"/>
              </a:rPr>
              <a:t>и длинной шеей» </a:t>
            </a:r>
            <a:endParaRPr lang="ru-RU" dirty="0"/>
          </a:p>
        </p:txBody>
      </p:sp>
      <p:pic>
        <p:nvPicPr>
          <p:cNvPr id="9" name="Picture 3" descr="C:\Users\Семья\Desktop\отк урок СЭР\IMG_20200317_121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10770"/>
            <a:ext cx="2088232" cy="269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итель\Desktop\рыбаков фонд кейс\IMG_20201016_143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281631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997148"/>
          </a:xfrm>
        </p:spPr>
        <p:txBody>
          <a:bodyPr>
            <a:normAutofit lnSpcReduction="1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000" dirty="0">
                <a:solidFill>
                  <a:prstClr val="black"/>
                </a:solidFill>
                <a:latin typeface="Calibri" pitchFamily="34" charset="0"/>
              </a:rPr>
              <a:t>Благодарим за внимание !</a:t>
            </a:r>
            <a:endParaRPr lang="ru-RU" altLang="ru-RU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>
                <a:solidFill>
                  <a:prstClr val="black"/>
                </a:solidFill>
                <a:latin typeface="Calibri" pitchFamily="34" charset="0"/>
              </a:rPr>
              <a:t>Наши контакты</a:t>
            </a: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:</a:t>
            </a:r>
            <a:endParaRPr lang="en-US" altLang="ru-RU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ru-RU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ru-RU" sz="2800" dirty="0" smtClean="0">
                <a:solidFill>
                  <a:prstClr val="black"/>
                </a:solidFill>
                <a:latin typeface="Calibri" pitchFamily="34" charset="0"/>
              </a:rPr>
              <a:t>                      </a:t>
            </a: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з</a:t>
            </a: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ам.директора по ВР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altLang="ru-RU" sz="2800" dirty="0" smtClean="0">
                <a:solidFill>
                  <a:prstClr val="black"/>
                </a:solidFill>
                <a:latin typeface="Calibri" pitchFamily="34" charset="0"/>
              </a:rPr>
              <a:t>                      </a:t>
            </a: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Светлана Юрьевна Каймакова </a:t>
            </a:r>
            <a:endParaRPr lang="ru-RU" altLang="ru-RU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                         тел</a:t>
            </a: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.: </a:t>
            </a: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8-910-971-95-21</a:t>
            </a:r>
            <a:endParaRPr lang="en-US" altLang="ru-RU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                   </a:t>
            </a:r>
            <a:r>
              <a:rPr lang="ru-RU" altLang="ru-RU" sz="2800" dirty="0" err="1" smtClean="0">
                <a:solidFill>
                  <a:prstClr val="black"/>
                </a:solidFill>
                <a:latin typeface="Calibri" pitchFamily="34" charset="0"/>
              </a:rPr>
              <a:t>E-mail</a:t>
            </a:r>
            <a:r>
              <a:rPr lang="ru-RU" altLang="ru-RU" sz="2800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n-US" altLang="ru-RU" sz="2800" dirty="0" smtClean="0">
                <a:solidFill>
                  <a:prstClr val="black"/>
                </a:solidFill>
                <a:latin typeface="Calibri" pitchFamily="34" charset="0"/>
                <a:hlinkClick r:id="rId2"/>
              </a:rPr>
              <a:t>yarschool3@yandex.ru</a:t>
            </a:r>
            <a:endParaRPr lang="en-US" altLang="ru-RU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ru-RU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dirty="0" smtClean="0">
                <a:solidFill>
                  <a:prstClr val="black"/>
                </a:solidFill>
                <a:latin typeface="Calibri" pitchFamily="34" charset="0"/>
              </a:rPr>
              <a:t>МОУ «Средняя школа №3 имени Олега Васильевича Изотова» г. Ярославль </a:t>
            </a:r>
            <a:endParaRPr lang="ru-RU" altLang="ru-RU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dirty="0"/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2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69" y="2751943"/>
            <a:ext cx="3487196" cy="23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911" y="2099146"/>
            <a:ext cx="3029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Свобода </a:t>
            </a:r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выбора</a:t>
            </a: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Радость</a:t>
            </a: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Легкость</a:t>
            </a: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Наполненность </a:t>
            </a:r>
            <a:endParaRPr lang="ru-RU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303" y="4340772"/>
            <a:ext cx="27827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1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Коммуникация</a:t>
            </a:r>
            <a:endParaRPr lang="ru-RU" i="1" dirty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Взаимодействие</a:t>
            </a: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Практика</a:t>
            </a: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Успех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1821" y="2042474"/>
            <a:ext cx="27221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Личностный </a:t>
            </a:r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рост</a:t>
            </a: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Индивидуальное развитие</a:t>
            </a: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Культура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5697" y="4372303"/>
            <a:ext cx="2848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Инициатива</a:t>
            </a:r>
            <a:endParaRPr lang="ru-RU" i="1" dirty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Творчество</a:t>
            </a:r>
          </a:p>
          <a:p>
            <a:r>
              <a:rPr lang="ru-RU" i="1" dirty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Активность</a:t>
            </a: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Самостоятельность</a:t>
            </a:r>
            <a:endParaRPr lang="ru-RU" i="1" dirty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3379" y="1085850"/>
            <a:ext cx="8035468" cy="581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ВОСПИТАТЕЛЬНЫЕ</a:t>
            </a:r>
            <a:r>
              <a:rPr kumimoji="0" lang="ru-RU" sz="2000" b="1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АСПЕКТЫ</a:t>
            </a:r>
            <a:r>
              <a:rPr lang="ru-RU" sz="2000" b="1" u="sng" dirty="0" smtClean="0">
                <a:solidFill>
                  <a:srgbClr val="C00000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ВДОХНОВЛЯЮЩЕЙ ЛРОС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+mj-cs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465016" y="2455562"/>
            <a:ext cx="861433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449954" y="2445051"/>
            <a:ext cx="861433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570119" y="5188252"/>
            <a:ext cx="861433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460464" y="5209272"/>
            <a:ext cx="861433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5616" y="188641"/>
            <a:ext cx="676875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МОУ   «Средняя школа  №3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имени</a:t>
            </a:r>
            <a:r>
              <a:rPr kumimoji="0" lang="ru-RU" b="1" i="1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Олега Васильевича Изотова»    </a:t>
            </a:r>
            <a:endParaRPr lang="ru-RU" b="1" i="1" u="sng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г. Ярославль 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7" y="908721"/>
            <a:ext cx="7416824" cy="2024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609585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kern="1200" cap="all">
                <a:solidFill>
                  <a:srgbClr val="22974F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  <a:sym typeface="Fedra Sans Pro"/>
              </a:defRPr>
            </a:lvl1pPr>
          </a:lstStyle>
          <a:p>
            <a:pPr marL="0" marR="0" lvl="0" indent="0" algn="ctr" defTabSz="609585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Calibri" panose="020F0502020204030204" pitchFamily="34" charset="0"/>
                <a:sym typeface="Fedra Sans Pro"/>
              </a:rPr>
              <a:t>Региональный проект «реализация комплексной программы</a:t>
            </a:r>
          </a:p>
          <a:p>
            <a:pPr marL="0" marR="0" lvl="0" indent="0" algn="ctr" defTabSz="609585" rtl="0" eaLnBrk="1" fontAlgn="auto" latin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Calibri" panose="020F0502020204030204" pitchFamily="34" charset="0"/>
                <a:sym typeface="Fedra Sans Pro"/>
              </a:rPr>
              <a:t> по развитию личностного потенциала»  с 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Calibri" panose="020F0502020204030204" pitchFamily="34" charset="0"/>
                <a:sym typeface="Fedra Sans Pro"/>
              </a:rPr>
              <a:t>2019</a:t>
            </a:r>
            <a:r>
              <a:rPr kumimoji="0" lang="ru-RU" sz="1800" b="1" i="0" u="none" strike="noStrike" kern="120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Calibri" panose="020F0502020204030204" pitchFamily="34" charset="0"/>
                <a:sym typeface="Fedra Sans Pro"/>
              </a:rPr>
              <a:t> 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Calibri" panose="020F0502020204030204" pitchFamily="34" charset="0"/>
                <a:sym typeface="Fedra Sans Pro"/>
              </a:rPr>
              <a:t>года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Calibri" panose="020F0502020204030204" pitchFamily="34" charset="0"/>
              <a:sym typeface="Fedra Sans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28184" y="1556792"/>
            <a:ext cx="2736304" cy="4392488"/>
            <a:chOff x="4211961" y="1055923"/>
            <a:chExt cx="3231670" cy="3823086"/>
          </a:xfrm>
        </p:grpSpPr>
        <p:pic>
          <p:nvPicPr>
            <p:cNvPr id="5" name="Изображение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1961" y="1055923"/>
              <a:ext cx="3231670" cy="382308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grpSp>
          <p:nvGrpSpPr>
            <p:cNvPr id="6" name="Группа 5"/>
            <p:cNvGrpSpPr/>
            <p:nvPr/>
          </p:nvGrpSpPr>
          <p:grpSpPr>
            <a:xfrm>
              <a:off x="4833027" y="2044251"/>
              <a:ext cx="2045689" cy="2478246"/>
              <a:chOff x="4833027" y="2044251"/>
              <a:chExt cx="2045689" cy="247824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5939556" y="3219822"/>
                <a:ext cx="758959" cy="210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585" hangingPunct="0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ru-RU" sz="1067" kern="0" dirty="0">
                    <a:solidFill>
                      <a:srgbClr val="000000"/>
                    </a:solidFill>
                    <a:latin typeface="Fedra Sans Pro Book" charset="0"/>
                    <a:ea typeface="Fedra Sans Pro Book" charset="0"/>
                    <a:cs typeface="Fedra Sans Pro Book" charset="0"/>
                    <a:sym typeface="Calibri"/>
                  </a:rPr>
                  <a:t>Ярославль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6300192" y="2044251"/>
                <a:ext cx="578524" cy="210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 hangingPunct="0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ru-RU" sz="1067" kern="0" dirty="0">
                    <a:solidFill>
                      <a:srgbClr val="000000"/>
                    </a:solidFill>
                    <a:latin typeface="Fedra Sans Pro Book" charset="0"/>
                    <a:ea typeface="Fedra Sans Pro Book" charset="0"/>
                    <a:cs typeface="Fedra Sans Pro Book" charset="0"/>
                    <a:sym typeface="Calibri"/>
                  </a:rPr>
                  <a:t>Данилов 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881254" y="3471241"/>
                <a:ext cx="797334" cy="210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 hangingPunct="0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ru-RU" sz="1067" kern="0">
                    <a:solidFill>
                      <a:srgbClr val="000000"/>
                    </a:solidFill>
                    <a:latin typeface="Fedra Sans Pro Book" charset="0"/>
                    <a:ea typeface="Fedra Sans Pro Book" charset="0"/>
                    <a:cs typeface="Fedra Sans Pro Book" charset="0"/>
                    <a:sym typeface="Calibri"/>
                  </a:rPr>
                  <a:t>Гаврилов-Ям </a:t>
                </a:r>
                <a:endParaRPr lang="ru-RU" sz="1067" kern="0" dirty="0">
                  <a:solidFill>
                    <a:srgbClr val="000000"/>
                  </a:solidFill>
                  <a:latin typeface="Fedra Sans Pro Book" charset="0"/>
                  <a:ea typeface="Fedra Sans Pro Book" charset="0"/>
                  <a:cs typeface="Fedra Sans Pro Book" charset="0"/>
                  <a:sym typeface="Calibri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493487" y="2393539"/>
                <a:ext cx="578524" cy="210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 hangingPunct="0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ru-RU" sz="1067" kern="0" dirty="0">
                    <a:solidFill>
                      <a:srgbClr val="000000"/>
                    </a:solidFill>
                    <a:latin typeface="Fedra Sans Pro Book" charset="0"/>
                    <a:ea typeface="Fedra Sans Pro Book" charset="0"/>
                    <a:cs typeface="Fedra Sans Pro Book" charset="0"/>
                    <a:sym typeface="Calibri"/>
                  </a:rPr>
                  <a:t>Рыбинск 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833027" y="3098243"/>
                <a:ext cx="411411" cy="210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 hangingPunct="0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ru-RU" sz="1067" kern="0">
                    <a:solidFill>
                      <a:srgbClr val="000000"/>
                    </a:solidFill>
                    <a:latin typeface="Fedra Sans Pro Book" charset="0"/>
                    <a:ea typeface="Fedra Sans Pro Book" charset="0"/>
                    <a:cs typeface="Fedra Sans Pro Book" charset="0"/>
                    <a:sym typeface="Calibri"/>
                  </a:rPr>
                  <a:t>Углич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778498" y="2533649"/>
                <a:ext cx="495569" cy="210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 hangingPunct="0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ru-RU" sz="1067" kern="0" dirty="0">
                    <a:solidFill>
                      <a:srgbClr val="000000"/>
                    </a:solidFill>
                    <a:latin typeface="Fedra Sans Pro Book" charset="0"/>
                    <a:ea typeface="Fedra Sans Pro Book" charset="0"/>
                    <a:cs typeface="Fedra Sans Pro Book" charset="0"/>
                    <a:sym typeface="Calibri"/>
                  </a:rPr>
                  <a:t>Тутаев 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436096" y="3742449"/>
                <a:ext cx="472726" cy="210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585" hangingPunct="0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ru-RU" sz="1067" kern="0" dirty="0">
                    <a:solidFill>
                      <a:srgbClr val="000000"/>
                    </a:solidFill>
                    <a:latin typeface="Fedra Sans Pro Book" charset="0"/>
                    <a:ea typeface="Fedra Sans Pro Book" charset="0"/>
                    <a:cs typeface="Fedra Sans Pro Book" charset="0"/>
                    <a:sym typeface="Calibri"/>
                  </a:rPr>
                  <a:t>Ростов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019973" y="4169997"/>
                <a:ext cx="825557" cy="352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585" hangingPunct="0">
                  <a:lnSpc>
                    <a:spcPct val="115000"/>
                  </a:lnSpc>
                  <a:spcAft>
                    <a:spcPts val="1333"/>
                  </a:spcAft>
                </a:pPr>
                <a:r>
                  <a:rPr lang="ru-RU" sz="1067" kern="0">
                    <a:solidFill>
                      <a:srgbClr val="000000"/>
                    </a:solidFill>
                    <a:latin typeface="Fedra Sans Pro Book" charset="0"/>
                    <a:ea typeface="Fedra Sans Pro Book" charset="0"/>
                    <a:cs typeface="Fedra Sans Pro Book" charset="0"/>
                    <a:sym typeface="Calibri"/>
                  </a:rPr>
                  <a:t>Переславль-Залесский</a:t>
                </a:r>
                <a:endParaRPr lang="ru-RU" sz="1067" kern="0" dirty="0">
                  <a:solidFill>
                    <a:srgbClr val="000000"/>
                  </a:solidFill>
                  <a:latin typeface="Fedra Sans Pro Book" charset="0"/>
                  <a:ea typeface="Fedra Sans Pro Book" charset="0"/>
                  <a:cs typeface="Fedra Sans Pro Book" charset="0"/>
                  <a:sym typeface="Calibri"/>
                </a:endParaRPr>
              </a:p>
            </p:txBody>
          </p:sp>
        </p:grp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13202" cy="101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Учитель\Desktop\IMG_20201022_162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2808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:\Users\Учитель\Desktop\рыбаков-фонд\13 -рост личностного потенциа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92896"/>
            <a:ext cx="2808312" cy="19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2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575" y="1419225"/>
            <a:ext cx="5940425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УМК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«Социально-эмоциональное развитие детей»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7-10 лет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УМК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«Развитие личностного потенциала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». Базовый модуль для 5-9 классов </a:t>
            </a:r>
          </a:p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УМК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«Развитие личностного потенциала».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Базовый модуль для 10- 11 классов</a:t>
            </a:r>
          </a:p>
          <a:p>
            <a:pPr>
              <a:defRPr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Технология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совместного создания законов класса «Соглашение»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>
              <a:defRPr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Методика развития навыков ненасильственного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общения </a:t>
            </a:r>
          </a:p>
          <a:p>
            <a:pPr>
              <a:defRPr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Игровой комплект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«Палитра эмоций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» для организации игр и             </a:t>
            </a:r>
          </a:p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упражнений по развитию социально-эмоциональных навыков </a:t>
            </a:r>
          </a:p>
          <a:p>
            <a:pPr>
              <a:defRPr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Хрестоматия художественной литературы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по развитию личностного потенциала</a:t>
            </a:r>
          </a:p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( методика личностного развития посредством чтения специально подобранной литературы) </a:t>
            </a:r>
          </a:p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Смотрим вместе» –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методика развивающего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социальные и коммуникативные навыки </a:t>
            </a: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просмотра специально подобранных мультфильмов)</a:t>
            </a:r>
          </a:p>
          <a:p>
            <a:pPr>
              <a:defRPr/>
            </a:pPr>
            <a:endParaRPr lang="ru-RU" sz="1600" b="1" dirty="0">
              <a:latin typeface="+mn-lt"/>
              <a:cs typeface="+mn-cs"/>
            </a:endParaRPr>
          </a:p>
          <a:p>
            <a:pPr>
              <a:defRPr/>
            </a:pPr>
            <a:endParaRPr lang="ru-RU" sz="1600" b="1" dirty="0">
              <a:latin typeface="+mn-lt"/>
              <a:cs typeface="+mn-cs"/>
            </a:endParaRPr>
          </a:p>
          <a:p>
            <a:pPr>
              <a:defRPr/>
            </a:pPr>
            <a:r>
              <a:rPr lang="ru-RU" sz="1600" b="1" dirty="0">
                <a:latin typeface="+mn-lt"/>
                <a:cs typeface="+mn-cs"/>
              </a:rPr>
              <a:t>  </a:t>
            </a:r>
          </a:p>
          <a:p>
            <a:pPr>
              <a:defRPr/>
            </a:pPr>
            <a:endParaRPr lang="ru-RU" sz="1200" b="1" dirty="0">
              <a:latin typeface="+mn-lt"/>
              <a:cs typeface="+mn-cs"/>
            </a:endParaRPr>
          </a:p>
        </p:txBody>
      </p:sp>
      <p:pic>
        <p:nvPicPr>
          <p:cNvPr id="3" name="Picture 3" descr="C:\Users\Семья\Desktop\отк урок СЭР\IMG_20200317_121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911483">
            <a:off x="154298" y="1528795"/>
            <a:ext cx="2740025" cy="1543050"/>
          </a:xfrm>
          <a:prstGeom prst="rect">
            <a:avLst/>
          </a:prstGeom>
        </p:spPr>
      </p:pic>
      <p:pic>
        <p:nvPicPr>
          <p:cNvPr id="4" name="Picture 3" descr="C:\Users\Семья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5884">
            <a:off x="646895" y="3768865"/>
            <a:ext cx="1506854" cy="202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80975" y="130175"/>
            <a:ext cx="8696325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Рабочая программа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воспитания – стратегический документ,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проектирующий воспитательное пространство и воспитывающие взаимодействия педагогов и учащихся в образовательной среде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28650" y="1618593"/>
            <a:ext cx="8284122" cy="45583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КЕЙС «А» - Человек – всегда «цель»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>
                <a:solidFill>
                  <a:srgbClr val="0070C0"/>
                </a:solidFill>
              </a:rPr>
              <a:t>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никогда  «средство»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КЕЙС «В» - «Рефлексия через исследование действия»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КЕЙС «С» - « Моя крыша на месте. Срывайте!»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КЕЙС 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– «Что такое разобщённость и как этим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управлять»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КЕЙС 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3200" b="1" noProof="0" dirty="0" smtClean="0">
                <a:solidFill>
                  <a:srgbClr val="7030A0"/>
                </a:solidFill>
              </a:rPr>
              <a:t>Ребёнок всё пропускает через себя!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КЕЙС 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«Что такое кросс - функциональная команда»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КЕЙС 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 - «Научи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меня Чуду»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КЕЙС «Н» –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 Пора заряжать батарейку»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 descr="C:\Users\Семья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186152" cy="27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Учитель\Desktop\ЛРОС\лрос каймакова\школа №3, фото ПРОЕКТ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118315" cy="1608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21084265">
            <a:off x="2399432" y="993244"/>
            <a:ext cx="43580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600" b="1" dirty="0" smtClean="0">
                <a:solidFill>
                  <a:srgbClr val="7030A0"/>
                </a:solidFill>
              </a:rPr>
              <a:t>    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Перезагрузка 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 смыслов </a:t>
            </a:r>
            <a:r>
              <a:rPr lang="ru-RU" altLang="ru-RU" sz="2600" b="1" dirty="0">
                <a:solidFill>
                  <a:srgbClr val="7030A0"/>
                </a:solidFill>
                <a:latin typeface="Calibri" pitchFamily="34" charset="0"/>
              </a:rPr>
              <a:t> </a:t>
            </a:r>
            <a:endParaRPr lang="ru-RU" altLang="ru-RU" sz="2600" b="1" dirty="0">
              <a:solidFill>
                <a:srgbClr val="7030A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188641"/>
            <a:ext cx="4392488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МОУ   «Средняя школа  №3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имени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Олега Васильевича Изотова»    </a:t>
            </a:r>
            <a:endParaRPr lang="ru-RU" sz="1500" b="1" i="1" u="sng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г. Ярославль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5537" y="548680"/>
            <a:ext cx="8424936" cy="6309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 flipH="1">
            <a:off x="-9901610" y="-171400"/>
            <a:ext cx="20018225" cy="14720764"/>
            <a:chOff x="-792787" y="-610785"/>
            <a:chExt cx="19873573" cy="14937570"/>
          </a:xfrm>
          <a:solidFill>
            <a:schemeClr val="accent1">
              <a:lumMod val="25000"/>
              <a:lumOff val="75000"/>
            </a:schemeClr>
          </a:solidFill>
        </p:grpSpPr>
        <p:sp>
          <p:nvSpPr>
            <p:cNvPr id="4" name="Пирог 3"/>
            <p:cNvSpPr/>
            <p:nvPr/>
          </p:nvSpPr>
          <p:spPr>
            <a:xfrm>
              <a:off x="-792787" y="-610785"/>
              <a:ext cx="19873573" cy="14937570"/>
            </a:xfrm>
            <a:prstGeom prst="pie">
              <a:avLst>
                <a:gd name="adj1" fmla="val 10795688"/>
                <a:gd name="adj2" fmla="val 1620814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ирог 5"/>
            <p:cNvSpPr/>
            <p:nvPr/>
          </p:nvSpPr>
          <p:spPr>
            <a:xfrm>
              <a:off x="2015724" y="1762652"/>
              <a:ext cx="14256551" cy="10190695"/>
            </a:xfrm>
            <a:prstGeom prst="pie">
              <a:avLst>
                <a:gd name="adj1" fmla="val 10808614"/>
                <a:gd name="adj2" fmla="val 1621680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ирог 11"/>
            <p:cNvSpPr/>
            <p:nvPr/>
          </p:nvSpPr>
          <p:spPr>
            <a:xfrm>
              <a:off x="5706775" y="4212292"/>
              <a:ext cx="6874448" cy="5408896"/>
            </a:xfrm>
            <a:prstGeom prst="pie">
              <a:avLst>
                <a:gd name="adj1" fmla="val 10846124"/>
                <a:gd name="adj2" fmla="val 1618581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Пирог 12"/>
            <p:cNvSpPr/>
            <p:nvPr/>
          </p:nvSpPr>
          <p:spPr>
            <a:xfrm>
              <a:off x="7443741" y="5749073"/>
              <a:ext cx="3400517" cy="2360737"/>
            </a:xfrm>
            <a:prstGeom prst="pie">
              <a:avLst>
                <a:gd name="adj1" fmla="val 10830289"/>
                <a:gd name="adj2" fmla="val 1617741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851" y="250826"/>
            <a:ext cx="2537169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1. Улыбайтесь! </a:t>
            </a:r>
            <a:endParaRPr lang="ru-RU" sz="2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514" y="765177"/>
            <a:ext cx="2332177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2. Удивляйте! </a:t>
            </a:r>
            <a:endParaRPr lang="ru-RU" sz="2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5175" y="1421767"/>
            <a:ext cx="29908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3. Связывайте!</a:t>
            </a:r>
            <a:endParaRPr lang="ru-RU" sz="2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1501" y="2276475"/>
            <a:ext cx="38480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4. Делайте своё дело! </a:t>
            </a:r>
            <a:endParaRPr lang="ru-RU" sz="2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6876" y="3268663"/>
            <a:ext cx="43385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5. Станьте солнцем! </a:t>
            </a:r>
            <a:endParaRPr lang="ru-RU" sz="2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96026" y="4060825"/>
            <a:ext cx="427049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6. Получайте удовольствие!  </a:t>
            </a:r>
            <a:r>
              <a:rPr lang="ru-RU" sz="2600" b="1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ru-RU" sz="2600" b="1" i="1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3851" y="2492375"/>
            <a:ext cx="43624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70C0"/>
                </a:solidFill>
              </a:rPr>
              <a:t>7</a:t>
            </a:r>
            <a:r>
              <a:rPr lang="ru-RU" sz="2200" b="1" i="1" dirty="0" smtClean="0">
                <a:solidFill>
                  <a:srgbClr val="FF0000"/>
                </a:solidFill>
              </a:rPr>
              <a:t>. ПРОДОЛЖАЙТЕ УДИВЛЯТЬ!</a:t>
            </a:r>
            <a:endParaRPr lang="ru-RU" sz="2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52501" y="3268663"/>
            <a:ext cx="421916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accent1"/>
                </a:solidFill>
              </a:rPr>
              <a:t>8. </a:t>
            </a:r>
            <a:r>
              <a:rPr lang="ru-RU" sz="2600" b="1" i="1" dirty="0" smtClean="0">
                <a:solidFill>
                  <a:srgbClr val="FF0000"/>
                </a:solidFill>
              </a:rPr>
              <a:t>Меняйте направление</a:t>
            </a:r>
            <a:r>
              <a:rPr lang="ru-RU" sz="2600" b="1" dirty="0" smtClean="0">
                <a:solidFill>
                  <a:srgbClr val="FF0000"/>
                </a:solidFill>
              </a:rPr>
              <a:t>!</a:t>
            </a:r>
            <a:endParaRPr lang="ru-RU" sz="2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81339" y="4060826"/>
            <a:ext cx="2817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9</a:t>
            </a:r>
            <a:r>
              <a:rPr lang="ru-RU" sz="2400" b="1" i="1" dirty="0" smtClean="0">
                <a:solidFill>
                  <a:srgbClr val="FF0000"/>
                </a:solidFill>
              </a:rPr>
              <a:t>. Адаптируйтесь!</a:t>
            </a:r>
            <a:endParaRPr lang="ru-RU" sz="24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081340" y="5219701"/>
            <a:ext cx="41632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</a:rPr>
              <a:t>10. Завершайте  красиво</a:t>
            </a:r>
            <a:r>
              <a:rPr lang="ru-RU" sz="2600" b="1" dirty="0" smtClean="0">
                <a:solidFill>
                  <a:srgbClr val="FF0000"/>
                </a:solidFill>
              </a:rPr>
              <a:t>! </a:t>
            </a:r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1" name="Picture 4" descr="C:\Users\1\Desktop\Untitled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9" y="1980566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Учитель\Desktop\Strawberry-and-croissants_2560x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68881"/>
            <a:ext cx="2373692" cy="228911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27984" y="239886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Мобилизационное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проактивное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поведение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лассного руководителя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01156E-6 L 0.11806 0.09434 " pathEditMode="relative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09434 L 0.22032 0.22035 " pathEditMode="relative" ptsTypes="AA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2 0.22035 L 0.30695 0.35677 " pathEditMode="relative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4 0.35269 L 0.35747 0.49954 " pathEditMode="relative" ptsTypes="AA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944"/>
            <a:ext cx="1923393" cy="18182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13EFAF-422A-489C-AF38-5887BB7FC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1903238" cy="1618593"/>
          </a:xfrm>
          <a:prstGeom prst="rect">
            <a:avLst/>
          </a:prstGeom>
        </p:spPr>
      </p:pic>
      <p:pic>
        <p:nvPicPr>
          <p:cNvPr id="4" name="Picture 4" descr="https://i.pinimg.com/originals/26/d9/f7/26d9f7e222a907035e710f929eafcd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22771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xn--c1ao2a.xn--p1ai/upload/iblock/050/050230ad43c8c2dbfceb3ee44671a1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222759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Учитель\Desktop\Тексты кейсов\Кейсы- през\Балмусова, Захар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8056" y="3068960"/>
            <a:ext cx="1975944" cy="1860330"/>
          </a:xfrm>
          <a:prstGeom prst="rect">
            <a:avLst/>
          </a:prstGeom>
          <a:noFill/>
        </p:spPr>
      </p:pic>
      <p:pic>
        <p:nvPicPr>
          <p:cNvPr id="7" name="Picture 2" descr="https://avatars.mds.yandex.net/get-zen_doc/2463892/pub_5fb18677b321633937f01d4e_5fb1871c70f5da1bda8c3916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2051720" cy="1507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Учитель\Desktop\рыбаков фонд кейс\IMG_20210414_1136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1327" y="188640"/>
            <a:ext cx="3821153" cy="197159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1" y="980728"/>
            <a:ext cx="4536505" cy="70996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Методическое </a:t>
            </a:r>
            <a:r>
              <a:rPr kumimoji="0" lang="ru-RU" altLang="ru-RU" sz="3600" b="0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altLang="ru-RU" sz="3600" b="0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кафе  </a:t>
            </a:r>
            <a:endParaRPr kumimoji="0" lang="ru-RU" sz="3600" b="0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0415" y="2060848"/>
            <a:ext cx="843980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i="1" u="sng" dirty="0" smtClean="0">
                <a:solidFill>
                  <a:srgbClr val="002060"/>
                </a:solidFill>
                <a:ea typeface="+mj-ea"/>
                <a:cs typeface="+mj-cs"/>
              </a:rPr>
              <a:t>Поиск инновационных смыслов  </a:t>
            </a:r>
            <a:r>
              <a:rPr kumimoji="0" lang="ru-RU" altLang="ru-RU" sz="3600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endParaRPr kumimoji="0" lang="ru-RU" sz="3600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" y="188641"/>
            <a:ext cx="5220072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МОУ   «Средняя школа  №3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имени</a:t>
            </a:r>
            <a:r>
              <a:rPr kumimoji="0" lang="ru-RU" sz="1500" b="1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Олега Васильевича Изотова»    </a:t>
            </a:r>
            <a:endParaRPr lang="ru-RU" sz="1500" b="1" i="1" u="sng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г. Ярославль </a:t>
            </a:r>
            <a:endParaRPr kumimoji="0" lang="ru-RU" sz="1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594015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u="sng" noProof="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сообщество</a:t>
            </a:r>
            <a:r>
              <a:rPr kumimoji="0" lang="ru-RU" sz="3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4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000" b="0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«Большой потенциал»   </a:t>
            </a:r>
            <a:endParaRPr kumimoji="0" lang="ru-RU" sz="4000" b="0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40152" y="260648"/>
            <a:ext cx="3203848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МОУ   «Средняя школа  №3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имени</a:t>
            </a:r>
            <a:r>
              <a:rPr kumimoji="0" lang="ru-RU" sz="1500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50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Олега Васильевича Изотова»    </a:t>
            </a:r>
            <a:endParaRPr lang="ru-RU" sz="1500" i="1" u="sng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г. Ярославль </a:t>
            </a:r>
            <a:endParaRPr kumimoji="0" lang="ru-RU" sz="15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412776"/>
            <a:ext cx="3314289" cy="2088930"/>
          </a:xfrm>
          <a:prstGeom prst="rect">
            <a:avLst/>
          </a:prstGeom>
        </p:spPr>
      </p:pic>
      <p:pic>
        <p:nvPicPr>
          <p:cNvPr id="6" name="Picture 3" descr="C:\Users\Учитель\Desktop\рыбаков фонд кейс\IMG_20210420_122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024336" cy="2489830"/>
          </a:xfrm>
          <a:prstGeom prst="rect">
            <a:avLst/>
          </a:prstGeom>
          <a:noFill/>
        </p:spPr>
      </p:pic>
      <p:pic>
        <p:nvPicPr>
          <p:cNvPr id="8" name="Picture 4" descr="C:\Users\Учитель\Desktop\-3u-OHfl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77854"/>
            <a:ext cx="2768912" cy="2387450"/>
          </a:xfrm>
          <a:prstGeom prst="rect">
            <a:avLst/>
          </a:prstGeom>
          <a:noFill/>
        </p:spPr>
      </p:pic>
      <p:pic>
        <p:nvPicPr>
          <p:cNvPr id="1026" name="Picture 2" descr="C:\Users\Учитель\Desktop\SAVE_20211215_104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4032448" cy="2512017"/>
          </a:xfrm>
          <a:prstGeom prst="rect">
            <a:avLst/>
          </a:prstGeom>
          <a:noFill/>
        </p:spPr>
      </p:pic>
      <p:pic>
        <p:nvPicPr>
          <p:cNvPr id="9" name="Рисунок 8" descr="C:\Users\Учитель\Desktop\4-OWyVoEYv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21088"/>
            <a:ext cx="2088232" cy="20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884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-792163" y="-563563"/>
            <a:ext cx="19872326" cy="14938376"/>
            <a:chOff x="-792787" y="-498683"/>
            <a:chExt cx="19873573" cy="14937570"/>
          </a:xfrm>
        </p:grpSpPr>
        <p:sp>
          <p:nvSpPr>
            <p:cNvPr id="26" name="Пирог 25"/>
            <p:cNvSpPr/>
            <p:nvPr/>
          </p:nvSpPr>
          <p:spPr>
            <a:xfrm>
              <a:off x="-792787" y="-498683"/>
              <a:ext cx="19873573" cy="14937570"/>
            </a:xfrm>
            <a:prstGeom prst="pie">
              <a:avLst>
                <a:gd name="adj1" fmla="val 10649297"/>
                <a:gd name="adj2" fmla="val 162081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ирог 26"/>
            <p:cNvSpPr/>
            <p:nvPr/>
          </p:nvSpPr>
          <p:spPr>
            <a:xfrm>
              <a:off x="1979163" y="1909425"/>
              <a:ext cx="14256645" cy="10189613"/>
            </a:xfrm>
            <a:prstGeom prst="pie">
              <a:avLst>
                <a:gd name="adj1" fmla="val 10808614"/>
                <a:gd name="adj2" fmla="val 16216805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Пирог 29"/>
          <p:cNvSpPr/>
          <p:nvPr/>
        </p:nvSpPr>
        <p:spPr>
          <a:xfrm>
            <a:off x="5651502" y="4284663"/>
            <a:ext cx="6988175" cy="5408612"/>
          </a:xfrm>
          <a:prstGeom prst="pie">
            <a:avLst>
              <a:gd name="adj1" fmla="val 10846124"/>
              <a:gd name="adj2" fmla="val 161858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ирог 30"/>
          <p:cNvSpPr/>
          <p:nvPr/>
        </p:nvSpPr>
        <p:spPr>
          <a:xfrm>
            <a:off x="7289800" y="5749926"/>
            <a:ext cx="3708400" cy="2359025"/>
          </a:xfrm>
          <a:prstGeom prst="pie">
            <a:avLst>
              <a:gd name="adj1" fmla="val 10830289"/>
              <a:gd name="adj2" fmla="val 161774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9775" y="5269310"/>
            <a:ext cx="9652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</a:t>
            </a:r>
          </a:p>
        </p:txBody>
      </p:sp>
      <p:sp>
        <p:nvSpPr>
          <p:cNvPr id="6152" name="WordArt 9"/>
          <p:cNvSpPr>
            <a:spLocks noChangeArrowheads="1" noChangeShapeType="1" noTextEdit="1"/>
          </p:cNvSpPr>
          <p:nvPr/>
        </p:nvSpPr>
        <p:spPr bwMode="auto">
          <a:xfrm rot="-1864380">
            <a:off x="5941488" y="5027843"/>
            <a:ext cx="3565072" cy="162312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    </a:t>
            </a:r>
            <a:r>
              <a:rPr lang="ru-RU" sz="2000" kern="10" dirty="0" smtClean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Большой потенциал         </a:t>
            </a:r>
            <a:endParaRPr lang="ru-RU" sz="20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136" y="450931"/>
            <a:ext cx="36001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ЯЗЫК КООПЕРАЦИИ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5208" y="1557417"/>
            <a:ext cx="62104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LANGUAGE OF COOPERATION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613" y="2941638"/>
            <a:ext cx="41324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ИНТЕГРАЦИЯ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537" y="4243388"/>
            <a:ext cx="50619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РЕСУРСНЫЙ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ПАКЕТ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ЛИЧНОСТИ (1)</a:t>
            </a:r>
            <a:endParaRPr lang="ru-RU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50" y="4243389"/>
            <a:ext cx="24878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35827" y="2205039"/>
            <a:ext cx="2051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САМИ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ДУМАЕМ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24500" y="2852739"/>
            <a:ext cx="3151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53026" y="3162300"/>
            <a:ext cx="3743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САМИ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РЕШАЕМ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68702" y="4243388"/>
            <a:ext cx="4189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САМИ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ИЗОБРЕТАЕМ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43024" y="5483185"/>
            <a:ext cx="324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САМИ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ДЕЛАЕМ ВЫВОДЫ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2" name="Picture 4" descr="C:\Users\1\Desktop\Untitled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9891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Учитель\Desktop\Strawberry-and-croissants_2560x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9800" y="5384911"/>
            <a:ext cx="1854200" cy="1473089"/>
          </a:xfrm>
          <a:prstGeom prst="rect">
            <a:avLst/>
          </a:prstGeom>
          <a:noFill/>
        </p:spPr>
      </p:pic>
      <p:pic>
        <p:nvPicPr>
          <p:cNvPr id="25" name="Picture 2" descr="https://sun9-56.userapi.com/impg/8A35k7tPluQ3LC4wanWri15_gp-Db_C3xEGOlg/PsdOHB7ec-o.jpg?size=1156x868&amp;quality=96&amp;proxy=1&amp;sign=8a3d275adf9304b257d6537c433245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5" y="141360"/>
            <a:ext cx="1414426" cy="141605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4487E-6 L -0.17327 0.07354 " pathEditMode="relative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7 0.07354 L -0.2915 0.17831 " pathEditMode="relative" ptsTypes="AA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49 0.17831 L -0.40174 0.32516 " pathEditMode="relative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74 0.32516 L -0.46476 0.49306 " pathEditMode="relative" ptsTypes="AA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717</Words>
  <Application>Microsoft Office PowerPoint</Application>
  <PresentationFormat>Экран (4:3)</PresentationFormat>
  <Paragraphs>197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Львовна Измайлова</dc:creator>
  <cp:lastModifiedBy>Учитель</cp:lastModifiedBy>
  <cp:revision>100</cp:revision>
  <dcterms:created xsi:type="dcterms:W3CDTF">2021-09-20T08:25:20Z</dcterms:created>
  <dcterms:modified xsi:type="dcterms:W3CDTF">2021-12-16T09:04:39Z</dcterms:modified>
</cp:coreProperties>
</file>