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CCC"/>
    <a:srgbClr val="5DA6D3"/>
    <a:srgbClr val="CCFF99"/>
    <a:srgbClr val="00A24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5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4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5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509E-73DE-44EA-ACCD-31DFEAB3AC34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854" y="26048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Модель межшкольного взаимодействия преодоления учебной </a:t>
            </a:r>
            <a:r>
              <a:rPr lang="ru-RU" b="1" dirty="0" smtClean="0"/>
              <a:t>неуспешности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921" y="196349"/>
            <a:ext cx="2018562" cy="2018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5256" y="342150"/>
            <a:ext cx="1663794" cy="166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618" y="210547"/>
            <a:ext cx="2050472" cy="200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863" y="312907"/>
            <a:ext cx="1961962" cy="1823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5930" r="18140"/>
          <a:stretch/>
        </p:blipFill>
        <p:spPr>
          <a:xfrm>
            <a:off x="3925823" y="226988"/>
            <a:ext cx="1920795" cy="189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14282" r="12193"/>
          <a:stretch/>
        </p:blipFill>
        <p:spPr>
          <a:xfrm>
            <a:off x="9972598" y="256189"/>
            <a:ext cx="2074795" cy="1880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3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9163" y="989134"/>
            <a:ext cx="8250382" cy="972993"/>
          </a:xfr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Преодоление неуспешности ребенка посредством комплексного психолого-педагогического сопровождения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9489" y="1138002"/>
            <a:ext cx="2258291" cy="55689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Направление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490" y="3087976"/>
            <a:ext cx="2258291" cy="555769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Актуальность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4909" y="5036829"/>
            <a:ext cx="2202872" cy="587099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Проблема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99163" y="2668941"/>
            <a:ext cx="8250382" cy="1638012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Стабильное увеличение количества детей с учебной  неуспешностью.</a:t>
            </a:r>
          </a:p>
          <a:p>
            <a:pPr marL="0" indent="0" algn="just">
              <a:buNone/>
            </a:pPr>
            <a:r>
              <a:rPr lang="ru-RU" dirty="0" smtClean="0"/>
              <a:t>Отсутствие у родителей необходимых компетенций для решения проблемы учебной неуспешности. 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99163" y="4843883"/>
            <a:ext cx="8250382" cy="972993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Отсутствие системности работы с семьями </a:t>
            </a:r>
            <a:r>
              <a:rPr lang="ru-RU" dirty="0"/>
              <a:t>детей, имеющих признаки учебной </a:t>
            </a:r>
            <a:r>
              <a:rPr lang="ru-RU" dirty="0" smtClean="0"/>
              <a:t>неуспешности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23309" y="1375339"/>
            <a:ext cx="623455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3309" y="3365860"/>
            <a:ext cx="623455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3308" y="5330378"/>
            <a:ext cx="623455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8100" y="845126"/>
            <a:ext cx="4533900" cy="304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64" y="235526"/>
            <a:ext cx="10515600" cy="6428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Цель </a:t>
            </a:r>
            <a:r>
              <a:rPr lang="ru-RU" sz="3000" dirty="0"/>
              <a:t>– создание модели межшкольного взаимодействия преодоления учебной </a:t>
            </a:r>
            <a:r>
              <a:rPr lang="ru-RU" sz="3000" dirty="0" smtClean="0"/>
              <a:t>неуспешности.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dirty="0"/>
              <a:t>Задачи:</a:t>
            </a:r>
          </a:p>
          <a:p>
            <a:pPr lvl="0"/>
            <a:r>
              <a:rPr lang="ru-RU" sz="2600" dirty="0" smtClean="0"/>
              <a:t>изучить </a:t>
            </a:r>
            <a:r>
              <a:rPr lang="ru-RU" sz="2600" dirty="0"/>
              <a:t>нормативно-правовую базу социально-психологического сопровождения обучающихся, имеющих проблемы в </a:t>
            </a:r>
            <a:r>
              <a:rPr lang="ru-RU" sz="2600" dirty="0" smtClean="0"/>
              <a:t>обучении;</a:t>
            </a:r>
            <a:endParaRPr lang="ru-RU" sz="2600" dirty="0"/>
          </a:p>
          <a:p>
            <a:pPr lvl="0"/>
            <a:r>
              <a:rPr lang="ru-RU" sz="2600" dirty="0" smtClean="0"/>
              <a:t>проанализировать </a:t>
            </a:r>
            <a:r>
              <a:rPr lang="ru-RU" sz="2600" dirty="0"/>
              <a:t>и обобщить отечественный опыт успешных практик работы с семьями детей, проявляющих признаки </a:t>
            </a:r>
            <a:r>
              <a:rPr lang="ru-RU" sz="2600" dirty="0" err="1" smtClean="0"/>
              <a:t>неуспешности</a:t>
            </a:r>
            <a:r>
              <a:rPr lang="ru-RU" sz="2600" dirty="0" smtClean="0"/>
              <a:t>;</a:t>
            </a:r>
            <a:endParaRPr lang="ru-RU" sz="2600" dirty="0"/>
          </a:p>
          <a:p>
            <a:pPr lvl="0"/>
            <a:r>
              <a:rPr lang="ru-RU" sz="2600" dirty="0" smtClean="0"/>
              <a:t>создать </a:t>
            </a:r>
            <a:r>
              <a:rPr lang="ru-RU" sz="2600" dirty="0"/>
              <a:t>межшкольный ППК, объединяющий усилия специалистов разных образовательных </a:t>
            </a:r>
            <a:r>
              <a:rPr lang="ru-RU" sz="2600" dirty="0" smtClean="0"/>
              <a:t>организаций;</a:t>
            </a:r>
            <a:endParaRPr lang="ru-RU" sz="2600" dirty="0"/>
          </a:p>
          <a:p>
            <a:pPr lvl="0"/>
            <a:r>
              <a:rPr lang="ru-RU" sz="2600" dirty="0" smtClean="0"/>
              <a:t>разработать </a:t>
            </a:r>
            <a:r>
              <a:rPr lang="ru-RU" sz="2600" dirty="0"/>
              <a:t>алгоритм взаимодействия с </a:t>
            </a:r>
            <a:r>
              <a:rPr lang="ru-RU" sz="2600" dirty="0" smtClean="0"/>
              <a:t>семьей;</a:t>
            </a:r>
            <a:endParaRPr lang="ru-RU" sz="2600" dirty="0"/>
          </a:p>
          <a:p>
            <a:pPr lvl="0"/>
            <a:r>
              <a:rPr lang="ru-RU" sz="2600" dirty="0" smtClean="0"/>
              <a:t>разработать </a:t>
            </a:r>
            <a:r>
              <a:rPr lang="ru-RU" sz="2600" dirty="0"/>
              <a:t>методические рекомендации по работе с семьями неуспешных детей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36" y="44017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/>
              <a:t>Идея</a:t>
            </a:r>
            <a:r>
              <a:rPr lang="ru-RU" sz="4000" dirty="0" smtClean="0"/>
              <a:t> проекта - консолидация </a:t>
            </a:r>
            <a:r>
              <a:rPr lang="ru-RU" sz="4000" dirty="0"/>
              <a:t>ресурсов различных образовательных организаций, позволяющих профессионально и эффективно оказать помощь семьям в преодолении учебной неуспешности.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489" y="3371849"/>
            <a:ext cx="4912800" cy="333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1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8075" b="6151"/>
          <a:stretch/>
        </p:blipFill>
        <p:spPr>
          <a:xfrm>
            <a:off x="5500256" y="2128470"/>
            <a:ext cx="6594762" cy="4758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Механизмы: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654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выявление признаков учебной неуспешности на уровне школы;</a:t>
            </a:r>
          </a:p>
          <a:p>
            <a:r>
              <a:rPr lang="ru-RU" dirty="0" smtClean="0"/>
              <a:t>психолого-педагогический практикум для родителей;</a:t>
            </a:r>
          </a:p>
          <a:p>
            <a:r>
              <a:rPr lang="ru-RU" dirty="0" smtClean="0"/>
              <a:t>межшкольный ППК;</a:t>
            </a:r>
          </a:p>
          <a:p>
            <a:r>
              <a:rPr lang="ru-RU" dirty="0" smtClean="0"/>
              <a:t>сопровождение семьи ребёнка с учебной неуспешностью;</a:t>
            </a:r>
          </a:p>
          <a:p>
            <a:r>
              <a:rPr lang="ru-RU" dirty="0" smtClean="0"/>
              <a:t>«лист» индивидуального сопровождения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56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5"/>
            <a:ext cx="10515600" cy="553914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снижение доли обучающихся имеющих учебную неуспешность в общем контингенте;</a:t>
            </a:r>
          </a:p>
          <a:p>
            <a:pPr lvl="0"/>
            <a:r>
              <a:rPr lang="ru-RU" dirty="0" smtClean="0"/>
              <a:t>снижение социальной напряжённости во взаимодействии законных представителей обучающихся и образовательной организации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000" b="1" dirty="0" smtClean="0"/>
              <a:t>Продукты:</a:t>
            </a:r>
          </a:p>
          <a:p>
            <a:pPr lvl="0"/>
            <a:r>
              <a:rPr lang="ru-RU" dirty="0" smtClean="0"/>
              <a:t>образцы </a:t>
            </a:r>
            <a:r>
              <a:rPr lang="ru-RU" dirty="0"/>
              <a:t>локальных актов (положений, приказов, инструкций), обеспечивающих работу социально-педагогических служб школ;</a:t>
            </a:r>
          </a:p>
          <a:p>
            <a:pPr lvl="0"/>
            <a:r>
              <a:rPr lang="ru-RU" dirty="0" smtClean="0"/>
              <a:t>алгоритм </a:t>
            </a:r>
            <a:r>
              <a:rPr lang="ru-RU" dirty="0"/>
              <a:t>взаимодействия </a:t>
            </a:r>
            <a:r>
              <a:rPr lang="ru-RU" dirty="0" smtClean="0"/>
              <a:t>образовательной организации с семьей;</a:t>
            </a:r>
            <a:endParaRPr lang="ru-RU" dirty="0"/>
          </a:p>
          <a:p>
            <a:pPr lvl="0"/>
            <a:r>
              <a:rPr lang="ru-RU" dirty="0" smtClean="0"/>
              <a:t>методические </a:t>
            </a:r>
            <a:r>
              <a:rPr lang="ru-RU" dirty="0"/>
              <a:t>рекомендации </a:t>
            </a:r>
            <a:r>
              <a:rPr lang="ru-RU" dirty="0" smtClean="0"/>
              <a:t>для образовательных организаций по </a:t>
            </a:r>
            <a:r>
              <a:rPr lang="ru-RU" dirty="0"/>
              <a:t>работе с семьями неуспешных </a:t>
            </a:r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модель</a:t>
            </a:r>
            <a:r>
              <a:rPr lang="ru-RU" b="1" dirty="0" smtClean="0"/>
              <a:t> </a:t>
            </a:r>
            <a:r>
              <a:rPr lang="ru-RU" dirty="0"/>
              <a:t>межшкольного взаимодействия преодоления учебной </a:t>
            </a:r>
            <a:r>
              <a:rPr lang="ru-RU" dirty="0" smtClean="0"/>
              <a:t>неуспешности;</a:t>
            </a:r>
          </a:p>
          <a:p>
            <a:r>
              <a:rPr lang="ru-RU" dirty="0" smtClean="0"/>
              <a:t>лист индивидуального сопровождения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108" y="-803563"/>
            <a:ext cx="9130146" cy="79888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34145" y="432467"/>
            <a:ext cx="3338947" cy="144655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prstClr val="black"/>
                </a:solidFill>
              </a:rPr>
              <a:t>Работа </a:t>
            </a:r>
            <a:r>
              <a:rPr lang="ru-RU" sz="2200" b="1" dirty="0">
                <a:solidFill>
                  <a:prstClr val="black"/>
                </a:solidFill>
              </a:rPr>
              <a:t>с детьми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lvl="0"/>
            <a:r>
              <a:rPr lang="ru-RU" sz="2200" b="1" dirty="0" smtClean="0">
                <a:solidFill>
                  <a:prstClr val="black"/>
                </a:solidFill>
              </a:rPr>
              <a:t>имеющими </a:t>
            </a:r>
            <a:r>
              <a:rPr lang="ru-RU" sz="2200" b="1" dirty="0">
                <a:solidFill>
                  <a:prstClr val="black"/>
                </a:solidFill>
              </a:rPr>
              <a:t>высокую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lvl="0"/>
            <a:r>
              <a:rPr lang="ru-RU" sz="2200" b="1" dirty="0" smtClean="0">
                <a:solidFill>
                  <a:prstClr val="black"/>
                </a:solidFill>
              </a:rPr>
              <a:t>мотивацию на спортивные достижения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819" y="5026329"/>
            <a:ext cx="1872820" cy="144655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ru-RU" sz="2200" b="1" dirty="0" smtClean="0"/>
              <a:t>Развитие </a:t>
            </a:r>
          </a:p>
          <a:p>
            <a:r>
              <a:rPr lang="ru-RU" sz="2200" b="1" dirty="0" smtClean="0"/>
              <a:t>личностного </a:t>
            </a:r>
          </a:p>
          <a:p>
            <a:r>
              <a:rPr lang="ru-RU" sz="2200" b="1" dirty="0" smtClean="0"/>
              <a:t>потенциала </a:t>
            </a:r>
          </a:p>
          <a:p>
            <a:r>
              <a:rPr lang="ru-RU" sz="2200" b="1" dirty="0" smtClean="0"/>
              <a:t>обучающихся</a:t>
            </a:r>
            <a:endParaRPr lang="ru-RU" sz="2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309" y="2136017"/>
            <a:ext cx="2396836" cy="178510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Медиация, как способ </a:t>
            </a:r>
            <a:endParaRPr lang="ru-RU" sz="2200" b="1" dirty="0" smtClean="0"/>
          </a:p>
          <a:p>
            <a:r>
              <a:rPr lang="ru-RU" sz="2200" b="1" dirty="0" smtClean="0"/>
              <a:t>предупреждения </a:t>
            </a:r>
          </a:p>
          <a:p>
            <a:r>
              <a:rPr lang="ru-RU" sz="2200" b="1" dirty="0" smtClean="0"/>
              <a:t>и </a:t>
            </a:r>
            <a:r>
              <a:rPr lang="ru-RU" sz="2200" b="1" dirty="0"/>
              <a:t>решения конфликтов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99708" y="4366559"/>
            <a:ext cx="3338945" cy="212365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Преодоление школьной </a:t>
            </a:r>
            <a:endParaRPr lang="ru-RU" sz="2200" b="1" dirty="0" smtClean="0"/>
          </a:p>
          <a:p>
            <a:r>
              <a:rPr lang="ru-RU" sz="2200" b="1" dirty="0" smtClean="0"/>
              <a:t>неуспешности </a:t>
            </a:r>
            <a:r>
              <a:rPr lang="ru-RU" sz="2200" b="1" dirty="0"/>
              <a:t>посредством </a:t>
            </a:r>
            <a:endParaRPr lang="ru-RU" sz="2200" b="1" dirty="0" smtClean="0"/>
          </a:p>
          <a:p>
            <a:r>
              <a:rPr lang="ru-RU" sz="2200" b="1" dirty="0" smtClean="0"/>
              <a:t>создания </a:t>
            </a:r>
            <a:r>
              <a:rPr lang="ru-RU" sz="2200" b="1" dirty="0"/>
              <a:t>специализированных </a:t>
            </a:r>
            <a:endParaRPr lang="ru-RU" sz="2200" b="1" dirty="0" smtClean="0"/>
          </a:p>
          <a:p>
            <a:r>
              <a:rPr lang="ru-RU" sz="2200" b="1" dirty="0" smtClean="0"/>
              <a:t>классов </a:t>
            </a:r>
            <a:r>
              <a:rPr lang="ru-RU" sz="2200" b="1" dirty="0"/>
              <a:t>ОВЗ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859980" y="856197"/>
            <a:ext cx="3089563" cy="144655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Социализация детей, </a:t>
            </a:r>
            <a:endParaRPr lang="ru-RU" sz="2200" b="1" dirty="0" smtClean="0"/>
          </a:p>
          <a:p>
            <a:r>
              <a:rPr lang="ru-RU" sz="2200" b="1" dirty="0" smtClean="0"/>
              <a:t>сменивших </a:t>
            </a:r>
            <a:r>
              <a:rPr lang="ru-RU" sz="2200" b="1" dirty="0"/>
              <a:t>образовательную </a:t>
            </a:r>
            <a:endParaRPr lang="ru-RU" sz="2200" b="1" dirty="0" smtClean="0"/>
          </a:p>
          <a:p>
            <a:r>
              <a:rPr lang="ru-RU" sz="2200" b="1" dirty="0" smtClean="0"/>
              <a:t>организацию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490277" y="4694155"/>
            <a:ext cx="2443075" cy="110799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Социокультурная адаптация </a:t>
            </a:r>
            <a:endParaRPr lang="ru-RU" sz="2200" b="1" dirty="0" smtClean="0"/>
          </a:p>
          <a:p>
            <a:r>
              <a:rPr lang="ru-RU" sz="2200" b="1" dirty="0" smtClean="0"/>
              <a:t>детей-мигрантов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022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Предложения </a:t>
            </a:r>
            <a:r>
              <a:rPr lang="ru-RU" sz="3100" b="1" dirty="0">
                <a:latin typeface="+mn-lt"/>
              </a:rPr>
              <a:t>по продвижению и распространению </a:t>
            </a:r>
            <a:r>
              <a:rPr lang="ru-RU" sz="3100" b="1" dirty="0" smtClean="0">
                <a:latin typeface="+mn-lt"/>
              </a:rPr>
              <a:t>инновации: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655" y="1285297"/>
            <a:ext cx="10515600" cy="2746376"/>
          </a:xfrm>
        </p:spPr>
        <p:txBody>
          <a:bodyPr/>
          <a:lstStyle/>
          <a:p>
            <a:pPr lvl="0"/>
            <a:r>
              <a:rPr lang="ru-RU" dirty="0" smtClean="0"/>
              <a:t>тиражирование методических рекомендаций по работе с родителями неуспешных детей для МСО;</a:t>
            </a:r>
          </a:p>
          <a:p>
            <a:pPr lvl="0"/>
            <a:r>
              <a:rPr lang="ru-RU" dirty="0" smtClean="0"/>
              <a:t>участие в презентационной площадке ГЦРО по распространению инновационного опыта в МСО;</a:t>
            </a:r>
          </a:p>
          <a:p>
            <a:r>
              <a:rPr lang="ru-RU" dirty="0" smtClean="0"/>
              <a:t>онлайн конференция для школ города «Работа с семьями неуспешных детей»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7" y="3574473"/>
            <a:ext cx="6616334" cy="315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62545" y="156571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Здесь должна быть цитата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318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Модель межшкольного взаимодействия преодоления учебной неуспешности</vt:lpstr>
      <vt:lpstr>Презентация PowerPoint</vt:lpstr>
      <vt:lpstr>Презентация PowerPoint</vt:lpstr>
      <vt:lpstr>Презентация PowerPoint</vt:lpstr>
      <vt:lpstr>Механизмы: </vt:lpstr>
      <vt:lpstr>Результаты: </vt:lpstr>
      <vt:lpstr>Презентация PowerPoint</vt:lpstr>
      <vt:lpstr>Предложения по продвижению и распространению инновации: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межшкольного взаимодействия преодоления учебной неуспешности.</dc:title>
  <dc:creator>Home</dc:creator>
  <cp:lastModifiedBy>User</cp:lastModifiedBy>
  <cp:revision>93</cp:revision>
  <dcterms:created xsi:type="dcterms:W3CDTF">2023-06-18T18:59:11Z</dcterms:created>
  <dcterms:modified xsi:type="dcterms:W3CDTF">2023-10-11T13:39:34Z</dcterms:modified>
</cp:coreProperties>
</file>